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4"/>
  </p:sldMasterIdLst>
  <p:notesMasterIdLst>
    <p:notesMasterId r:id="rId35"/>
  </p:notesMasterIdLst>
  <p:sldIdLst>
    <p:sldId id="257" r:id="rId5"/>
    <p:sldId id="281" r:id="rId6"/>
    <p:sldId id="296" r:id="rId7"/>
    <p:sldId id="316" r:id="rId8"/>
    <p:sldId id="298" r:id="rId9"/>
    <p:sldId id="300" r:id="rId10"/>
    <p:sldId id="303" r:id="rId11"/>
    <p:sldId id="301" r:id="rId12"/>
    <p:sldId id="317" r:id="rId13"/>
    <p:sldId id="304" r:id="rId14"/>
    <p:sldId id="305" r:id="rId15"/>
    <p:sldId id="306" r:id="rId16"/>
    <p:sldId id="318" r:id="rId17"/>
    <p:sldId id="319" r:id="rId18"/>
    <p:sldId id="302" r:id="rId19"/>
    <p:sldId id="307" r:id="rId20"/>
    <p:sldId id="320" r:id="rId21"/>
    <p:sldId id="311" r:id="rId22"/>
    <p:sldId id="312" r:id="rId23"/>
    <p:sldId id="313" r:id="rId24"/>
    <p:sldId id="321" r:id="rId25"/>
    <p:sldId id="322" r:id="rId26"/>
    <p:sldId id="323" r:id="rId27"/>
    <p:sldId id="308" r:id="rId28"/>
    <p:sldId id="325" r:id="rId29"/>
    <p:sldId id="326" r:id="rId30"/>
    <p:sldId id="327" r:id="rId31"/>
    <p:sldId id="329" r:id="rId32"/>
    <p:sldId id="314" r:id="rId33"/>
    <p:sldId id="259" r:id="rId3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537"/>
    <a:srgbClr val="6F7070"/>
    <a:srgbClr val="7F7F7F"/>
    <a:srgbClr val="FFBF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Estilo Médio 3 - Ênfas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showGuides="1">
      <p:cViewPr varScale="1">
        <p:scale>
          <a:sx n="98" d="100"/>
          <a:sy n="98" d="100"/>
        </p:scale>
        <p:origin x="102" y="28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D6C126-DF72-45C9-B96B-77F8D8B1E219}" type="doc">
      <dgm:prSet loTypeId="urn:microsoft.com/office/officeart/2005/8/layout/hProcess9" loCatId="process" qsTypeId="urn:microsoft.com/office/officeart/2005/8/quickstyle/simple1" qsCatId="simple" csTypeId="urn:microsoft.com/office/officeart/2005/8/colors/colorful1" csCatId="colorful" phldr="1"/>
      <dgm:spPr/>
    </dgm:pt>
    <dgm:pt modelId="{75294742-7B8F-49D0-BC0D-17C48016ACAE}">
      <dgm:prSet phldrT="[Texto]"/>
      <dgm:spPr/>
      <dgm:t>
        <a:bodyPr/>
        <a:lstStyle/>
        <a:p>
          <a:r>
            <a:rPr lang="pt-BR" dirty="0"/>
            <a:t>Definição do problema</a:t>
          </a:r>
        </a:p>
      </dgm:t>
    </dgm:pt>
    <dgm:pt modelId="{092E263E-20BB-4441-8A92-FE473467FE32}" type="parTrans" cxnId="{1C3F46EA-6523-4946-BCDD-6AF7E1A5CC69}">
      <dgm:prSet/>
      <dgm:spPr/>
      <dgm:t>
        <a:bodyPr/>
        <a:lstStyle/>
        <a:p>
          <a:endParaRPr lang="pt-BR"/>
        </a:p>
      </dgm:t>
    </dgm:pt>
    <dgm:pt modelId="{47B9C8A0-6D21-41FB-845B-7C20ECA12281}" type="sibTrans" cxnId="{1C3F46EA-6523-4946-BCDD-6AF7E1A5CC69}">
      <dgm:prSet/>
      <dgm:spPr/>
      <dgm:t>
        <a:bodyPr/>
        <a:lstStyle/>
        <a:p>
          <a:endParaRPr lang="pt-BR"/>
        </a:p>
      </dgm:t>
    </dgm:pt>
    <dgm:pt modelId="{9B651B0C-62B8-47BD-A277-0A8CD1520480}">
      <dgm:prSet phldrT="[Texto]"/>
      <dgm:spPr/>
      <dgm:t>
        <a:bodyPr/>
        <a:lstStyle/>
        <a:p>
          <a:r>
            <a:rPr lang="pt-BR" dirty="0"/>
            <a:t>Coleta de dados</a:t>
          </a:r>
        </a:p>
      </dgm:t>
    </dgm:pt>
    <dgm:pt modelId="{672674F1-1D68-4826-BDD0-BDF8E2F00766}" type="parTrans" cxnId="{B006A4B4-FA5D-4B72-AE81-274F533981A9}">
      <dgm:prSet/>
      <dgm:spPr/>
      <dgm:t>
        <a:bodyPr/>
        <a:lstStyle/>
        <a:p>
          <a:endParaRPr lang="pt-BR"/>
        </a:p>
      </dgm:t>
    </dgm:pt>
    <dgm:pt modelId="{358C426E-4B15-4539-BF3F-7FA15EFF4C7B}" type="sibTrans" cxnId="{B006A4B4-FA5D-4B72-AE81-274F533981A9}">
      <dgm:prSet/>
      <dgm:spPr/>
      <dgm:t>
        <a:bodyPr/>
        <a:lstStyle/>
        <a:p>
          <a:endParaRPr lang="pt-BR"/>
        </a:p>
      </dgm:t>
    </dgm:pt>
    <dgm:pt modelId="{F5591162-D4D4-4484-9EEB-D01A9B682761}">
      <dgm:prSet phldrT="[Texto]"/>
      <dgm:spPr/>
      <dgm:t>
        <a:bodyPr/>
        <a:lstStyle/>
        <a:p>
          <a:r>
            <a:rPr lang="pt-BR" dirty="0"/>
            <a:t>Limpeza e preparação dos dados</a:t>
          </a:r>
        </a:p>
      </dgm:t>
    </dgm:pt>
    <dgm:pt modelId="{0FAB1099-4A84-437F-84C7-A4E9DFE25FCC}" type="parTrans" cxnId="{C1014758-D2A1-4C38-B9C6-B2681AB32E77}">
      <dgm:prSet/>
      <dgm:spPr/>
      <dgm:t>
        <a:bodyPr/>
        <a:lstStyle/>
        <a:p>
          <a:endParaRPr lang="pt-BR"/>
        </a:p>
      </dgm:t>
    </dgm:pt>
    <dgm:pt modelId="{F6331428-2295-45B8-9003-2A1DB3D7A32A}" type="sibTrans" cxnId="{C1014758-D2A1-4C38-B9C6-B2681AB32E77}">
      <dgm:prSet/>
      <dgm:spPr/>
      <dgm:t>
        <a:bodyPr/>
        <a:lstStyle/>
        <a:p>
          <a:endParaRPr lang="pt-BR"/>
        </a:p>
      </dgm:t>
    </dgm:pt>
    <dgm:pt modelId="{AD30383E-CA1E-4675-8C0F-B0C276231E4E}">
      <dgm:prSet phldrT="[Texto]"/>
      <dgm:spPr/>
      <dgm:t>
        <a:bodyPr/>
        <a:lstStyle/>
        <a:p>
          <a:r>
            <a:rPr lang="pt-BR" dirty="0"/>
            <a:t>Escolha do modelo</a:t>
          </a:r>
        </a:p>
      </dgm:t>
    </dgm:pt>
    <dgm:pt modelId="{AF82D548-1096-43D5-92FC-D7EB9A4E6AB0}" type="parTrans" cxnId="{EC3AC3C7-AA3E-4C8E-A887-92BACFE4B52F}">
      <dgm:prSet/>
      <dgm:spPr/>
      <dgm:t>
        <a:bodyPr/>
        <a:lstStyle/>
        <a:p>
          <a:endParaRPr lang="pt-BR"/>
        </a:p>
      </dgm:t>
    </dgm:pt>
    <dgm:pt modelId="{5C021D2D-459A-4751-BEAC-7D3A9DC074F3}" type="sibTrans" cxnId="{EC3AC3C7-AA3E-4C8E-A887-92BACFE4B52F}">
      <dgm:prSet/>
      <dgm:spPr/>
      <dgm:t>
        <a:bodyPr/>
        <a:lstStyle/>
        <a:p>
          <a:endParaRPr lang="pt-BR"/>
        </a:p>
      </dgm:t>
    </dgm:pt>
    <dgm:pt modelId="{4C20EF5C-B3C1-4B7D-8C6E-131333266332}">
      <dgm:prSet phldrT="[Texto]"/>
      <dgm:spPr/>
      <dgm:t>
        <a:bodyPr/>
        <a:lstStyle/>
        <a:p>
          <a:r>
            <a:rPr lang="pt-BR" dirty="0"/>
            <a:t>Treinamento do modelo</a:t>
          </a:r>
        </a:p>
      </dgm:t>
    </dgm:pt>
    <dgm:pt modelId="{F2BEF73B-1AD7-4213-88D4-176456BA3987}" type="parTrans" cxnId="{736CC9A5-ED86-47EC-B7FB-6DAD17A0F387}">
      <dgm:prSet/>
      <dgm:spPr/>
      <dgm:t>
        <a:bodyPr/>
        <a:lstStyle/>
        <a:p>
          <a:endParaRPr lang="pt-BR"/>
        </a:p>
      </dgm:t>
    </dgm:pt>
    <dgm:pt modelId="{07AF35EC-4534-4C1E-BA22-8AAFDE89C629}" type="sibTrans" cxnId="{736CC9A5-ED86-47EC-B7FB-6DAD17A0F387}">
      <dgm:prSet/>
      <dgm:spPr/>
      <dgm:t>
        <a:bodyPr/>
        <a:lstStyle/>
        <a:p>
          <a:endParaRPr lang="pt-BR"/>
        </a:p>
      </dgm:t>
    </dgm:pt>
    <dgm:pt modelId="{5BD96AFE-F29F-4549-BB34-BBAAF3A6A78D}">
      <dgm:prSet phldrT="[Texto]"/>
      <dgm:spPr/>
      <dgm:t>
        <a:bodyPr/>
        <a:lstStyle/>
        <a:p>
          <a:r>
            <a:rPr lang="pt-BR" dirty="0"/>
            <a:t>Validação e avaliação</a:t>
          </a:r>
        </a:p>
      </dgm:t>
    </dgm:pt>
    <dgm:pt modelId="{1774CEFF-9A78-4ECD-8C55-0EED1149B75D}" type="parTrans" cxnId="{6D765E21-F1FB-4D48-BB86-8853BECFF706}">
      <dgm:prSet/>
      <dgm:spPr/>
      <dgm:t>
        <a:bodyPr/>
        <a:lstStyle/>
        <a:p>
          <a:endParaRPr lang="pt-BR"/>
        </a:p>
      </dgm:t>
    </dgm:pt>
    <dgm:pt modelId="{9065F532-0FBB-40CA-B6A6-2D124B3C6B94}" type="sibTrans" cxnId="{6D765E21-F1FB-4D48-BB86-8853BECFF706}">
      <dgm:prSet/>
      <dgm:spPr/>
      <dgm:t>
        <a:bodyPr/>
        <a:lstStyle/>
        <a:p>
          <a:endParaRPr lang="pt-BR"/>
        </a:p>
      </dgm:t>
    </dgm:pt>
    <dgm:pt modelId="{BB4376A2-D05E-40A3-A39F-F87C391F9565}">
      <dgm:prSet phldrT="[Texto]"/>
      <dgm:spPr/>
      <dgm:t>
        <a:bodyPr/>
        <a:lstStyle/>
        <a:p>
          <a:r>
            <a:rPr lang="pt-BR" dirty="0"/>
            <a:t>Ajuste e otimização</a:t>
          </a:r>
        </a:p>
      </dgm:t>
    </dgm:pt>
    <dgm:pt modelId="{9D5E8DBD-379E-4669-B266-62E7E3080ABA}" type="parTrans" cxnId="{24A2FA1A-9136-4163-A3FC-5BE93B65D59C}">
      <dgm:prSet/>
      <dgm:spPr/>
      <dgm:t>
        <a:bodyPr/>
        <a:lstStyle/>
        <a:p>
          <a:endParaRPr lang="pt-BR"/>
        </a:p>
      </dgm:t>
    </dgm:pt>
    <dgm:pt modelId="{8FDA1F79-7F93-465C-A1C9-72ABCEC5CEDB}" type="sibTrans" cxnId="{24A2FA1A-9136-4163-A3FC-5BE93B65D59C}">
      <dgm:prSet/>
      <dgm:spPr/>
      <dgm:t>
        <a:bodyPr/>
        <a:lstStyle/>
        <a:p>
          <a:endParaRPr lang="pt-BR"/>
        </a:p>
      </dgm:t>
    </dgm:pt>
    <dgm:pt modelId="{F7DCFBAD-4C07-44CD-B469-7F2742444C0E}">
      <dgm:prSet phldrT="[Texto]"/>
      <dgm:spPr/>
      <dgm:t>
        <a:bodyPr/>
        <a:lstStyle/>
        <a:p>
          <a:r>
            <a:rPr lang="pt-BR" dirty="0" err="1"/>
            <a:t>Deploy</a:t>
          </a:r>
          <a:r>
            <a:rPr lang="pt-BR" dirty="0"/>
            <a:t> e Monitoramento</a:t>
          </a:r>
        </a:p>
      </dgm:t>
    </dgm:pt>
    <dgm:pt modelId="{4436F298-F73B-4656-85EE-F3A0279F4FF5}" type="parTrans" cxnId="{FB0B8254-B6D8-4326-9E52-CD52AB51C216}">
      <dgm:prSet/>
      <dgm:spPr/>
      <dgm:t>
        <a:bodyPr/>
        <a:lstStyle/>
        <a:p>
          <a:endParaRPr lang="pt-BR"/>
        </a:p>
      </dgm:t>
    </dgm:pt>
    <dgm:pt modelId="{3452E94E-F52A-49AC-B8D1-216E0CBA6F76}" type="sibTrans" cxnId="{FB0B8254-B6D8-4326-9E52-CD52AB51C216}">
      <dgm:prSet/>
      <dgm:spPr/>
      <dgm:t>
        <a:bodyPr/>
        <a:lstStyle/>
        <a:p>
          <a:endParaRPr lang="pt-BR"/>
        </a:p>
      </dgm:t>
    </dgm:pt>
    <dgm:pt modelId="{D82100BE-4B08-497C-8D87-C54287FFC770}" type="pres">
      <dgm:prSet presAssocID="{1BD6C126-DF72-45C9-B96B-77F8D8B1E219}" presName="CompostProcess" presStyleCnt="0">
        <dgm:presLayoutVars>
          <dgm:dir/>
          <dgm:resizeHandles val="exact"/>
        </dgm:presLayoutVars>
      </dgm:prSet>
      <dgm:spPr/>
    </dgm:pt>
    <dgm:pt modelId="{00956B38-E63D-4F40-A02C-64ECE6881E64}" type="pres">
      <dgm:prSet presAssocID="{1BD6C126-DF72-45C9-B96B-77F8D8B1E219}" presName="arrow" presStyleLbl="bgShp" presStyleIdx="0" presStyleCnt="1"/>
      <dgm:spPr/>
    </dgm:pt>
    <dgm:pt modelId="{BC0523EF-DED6-486C-9BDB-CD44997F6896}" type="pres">
      <dgm:prSet presAssocID="{1BD6C126-DF72-45C9-B96B-77F8D8B1E219}" presName="linearProcess" presStyleCnt="0"/>
      <dgm:spPr/>
    </dgm:pt>
    <dgm:pt modelId="{EDC56198-43EB-481E-B561-EF100DDEDF2C}" type="pres">
      <dgm:prSet presAssocID="{75294742-7B8F-49D0-BC0D-17C48016ACAE}" presName="textNode" presStyleLbl="node1" presStyleIdx="0" presStyleCnt="8">
        <dgm:presLayoutVars>
          <dgm:bulletEnabled val="1"/>
        </dgm:presLayoutVars>
      </dgm:prSet>
      <dgm:spPr/>
    </dgm:pt>
    <dgm:pt modelId="{03BA36F8-7FC7-44C2-9EDA-D1AA9FEB1164}" type="pres">
      <dgm:prSet presAssocID="{47B9C8A0-6D21-41FB-845B-7C20ECA12281}" presName="sibTrans" presStyleCnt="0"/>
      <dgm:spPr/>
    </dgm:pt>
    <dgm:pt modelId="{8ACB67AB-3BC6-4BDA-9692-BF23E53C06A2}" type="pres">
      <dgm:prSet presAssocID="{9B651B0C-62B8-47BD-A277-0A8CD1520480}" presName="textNode" presStyleLbl="node1" presStyleIdx="1" presStyleCnt="8">
        <dgm:presLayoutVars>
          <dgm:bulletEnabled val="1"/>
        </dgm:presLayoutVars>
      </dgm:prSet>
      <dgm:spPr/>
    </dgm:pt>
    <dgm:pt modelId="{9FBC5ACD-FA8B-44DA-A7A5-EB6B7EED82F1}" type="pres">
      <dgm:prSet presAssocID="{358C426E-4B15-4539-BF3F-7FA15EFF4C7B}" presName="sibTrans" presStyleCnt="0"/>
      <dgm:spPr/>
    </dgm:pt>
    <dgm:pt modelId="{FAC0DB81-8A02-4CC1-827F-3A6215EDB9FB}" type="pres">
      <dgm:prSet presAssocID="{F5591162-D4D4-4484-9EEB-D01A9B682761}" presName="textNode" presStyleLbl="node1" presStyleIdx="2" presStyleCnt="8">
        <dgm:presLayoutVars>
          <dgm:bulletEnabled val="1"/>
        </dgm:presLayoutVars>
      </dgm:prSet>
      <dgm:spPr/>
    </dgm:pt>
    <dgm:pt modelId="{8167FCA9-0E28-4AB7-AE3B-95C95022BAEB}" type="pres">
      <dgm:prSet presAssocID="{F6331428-2295-45B8-9003-2A1DB3D7A32A}" presName="sibTrans" presStyleCnt="0"/>
      <dgm:spPr/>
    </dgm:pt>
    <dgm:pt modelId="{57B31CD4-572F-48E7-9B71-755D6D0527D7}" type="pres">
      <dgm:prSet presAssocID="{AD30383E-CA1E-4675-8C0F-B0C276231E4E}" presName="textNode" presStyleLbl="node1" presStyleIdx="3" presStyleCnt="8">
        <dgm:presLayoutVars>
          <dgm:bulletEnabled val="1"/>
        </dgm:presLayoutVars>
      </dgm:prSet>
      <dgm:spPr/>
    </dgm:pt>
    <dgm:pt modelId="{8A4373D9-03DE-4268-A4FA-E8C1D493A85D}" type="pres">
      <dgm:prSet presAssocID="{5C021D2D-459A-4751-BEAC-7D3A9DC074F3}" presName="sibTrans" presStyleCnt="0"/>
      <dgm:spPr/>
    </dgm:pt>
    <dgm:pt modelId="{7369C47C-EE2B-45C1-B3D6-F9B3C91E259D}" type="pres">
      <dgm:prSet presAssocID="{4C20EF5C-B3C1-4B7D-8C6E-131333266332}" presName="textNode" presStyleLbl="node1" presStyleIdx="4" presStyleCnt="8">
        <dgm:presLayoutVars>
          <dgm:bulletEnabled val="1"/>
        </dgm:presLayoutVars>
      </dgm:prSet>
      <dgm:spPr/>
    </dgm:pt>
    <dgm:pt modelId="{5C96E4E2-A92D-469C-8D12-E813090018BF}" type="pres">
      <dgm:prSet presAssocID="{07AF35EC-4534-4C1E-BA22-8AAFDE89C629}" presName="sibTrans" presStyleCnt="0"/>
      <dgm:spPr/>
    </dgm:pt>
    <dgm:pt modelId="{1FC8C776-2731-4C96-8655-8E8E7334C152}" type="pres">
      <dgm:prSet presAssocID="{5BD96AFE-F29F-4549-BB34-BBAAF3A6A78D}" presName="textNode" presStyleLbl="node1" presStyleIdx="5" presStyleCnt="8">
        <dgm:presLayoutVars>
          <dgm:bulletEnabled val="1"/>
        </dgm:presLayoutVars>
      </dgm:prSet>
      <dgm:spPr/>
    </dgm:pt>
    <dgm:pt modelId="{8A8BA0DF-7E2A-4260-B85F-54B3D91F3714}" type="pres">
      <dgm:prSet presAssocID="{9065F532-0FBB-40CA-B6A6-2D124B3C6B94}" presName="sibTrans" presStyleCnt="0"/>
      <dgm:spPr/>
    </dgm:pt>
    <dgm:pt modelId="{C947312D-E8CF-4071-A4A4-4CC093D58F06}" type="pres">
      <dgm:prSet presAssocID="{BB4376A2-D05E-40A3-A39F-F87C391F9565}" presName="textNode" presStyleLbl="node1" presStyleIdx="6" presStyleCnt="8">
        <dgm:presLayoutVars>
          <dgm:bulletEnabled val="1"/>
        </dgm:presLayoutVars>
      </dgm:prSet>
      <dgm:spPr/>
    </dgm:pt>
    <dgm:pt modelId="{F7A168A6-5F46-48AE-88FB-F311F2EC0236}" type="pres">
      <dgm:prSet presAssocID="{8FDA1F79-7F93-465C-A1C9-72ABCEC5CEDB}" presName="sibTrans" presStyleCnt="0"/>
      <dgm:spPr/>
    </dgm:pt>
    <dgm:pt modelId="{DEA26012-923D-43F6-B28F-4AA524E46FFE}" type="pres">
      <dgm:prSet presAssocID="{F7DCFBAD-4C07-44CD-B469-7F2742444C0E}" presName="textNode" presStyleLbl="node1" presStyleIdx="7" presStyleCnt="8">
        <dgm:presLayoutVars>
          <dgm:bulletEnabled val="1"/>
        </dgm:presLayoutVars>
      </dgm:prSet>
      <dgm:spPr/>
    </dgm:pt>
  </dgm:ptLst>
  <dgm:cxnLst>
    <dgm:cxn modelId="{FE53090B-F3D7-4CBB-B133-5A201F966C77}" type="presOf" srcId="{4C20EF5C-B3C1-4B7D-8C6E-131333266332}" destId="{7369C47C-EE2B-45C1-B3D6-F9B3C91E259D}" srcOrd="0" destOrd="0" presId="urn:microsoft.com/office/officeart/2005/8/layout/hProcess9"/>
    <dgm:cxn modelId="{C6713610-CCF7-48E5-8ED8-D9433BA977AD}" type="presOf" srcId="{AD30383E-CA1E-4675-8C0F-B0C276231E4E}" destId="{57B31CD4-572F-48E7-9B71-755D6D0527D7}" srcOrd="0" destOrd="0" presId="urn:microsoft.com/office/officeart/2005/8/layout/hProcess9"/>
    <dgm:cxn modelId="{24A2FA1A-9136-4163-A3FC-5BE93B65D59C}" srcId="{1BD6C126-DF72-45C9-B96B-77F8D8B1E219}" destId="{BB4376A2-D05E-40A3-A39F-F87C391F9565}" srcOrd="6" destOrd="0" parTransId="{9D5E8DBD-379E-4669-B266-62E7E3080ABA}" sibTransId="{8FDA1F79-7F93-465C-A1C9-72ABCEC5CEDB}"/>
    <dgm:cxn modelId="{6D765E21-F1FB-4D48-BB86-8853BECFF706}" srcId="{1BD6C126-DF72-45C9-B96B-77F8D8B1E219}" destId="{5BD96AFE-F29F-4549-BB34-BBAAF3A6A78D}" srcOrd="5" destOrd="0" parTransId="{1774CEFF-9A78-4ECD-8C55-0EED1149B75D}" sibTransId="{9065F532-0FBB-40CA-B6A6-2D124B3C6B94}"/>
    <dgm:cxn modelId="{0527A037-9A92-44DC-9345-3E86A1D65391}" type="presOf" srcId="{1BD6C126-DF72-45C9-B96B-77F8D8B1E219}" destId="{D82100BE-4B08-497C-8D87-C54287FFC770}" srcOrd="0" destOrd="0" presId="urn:microsoft.com/office/officeart/2005/8/layout/hProcess9"/>
    <dgm:cxn modelId="{FB0B8254-B6D8-4326-9E52-CD52AB51C216}" srcId="{1BD6C126-DF72-45C9-B96B-77F8D8B1E219}" destId="{F7DCFBAD-4C07-44CD-B469-7F2742444C0E}" srcOrd="7" destOrd="0" parTransId="{4436F298-F73B-4656-85EE-F3A0279F4FF5}" sibTransId="{3452E94E-F52A-49AC-B8D1-216E0CBA6F76}"/>
    <dgm:cxn modelId="{C1014758-D2A1-4C38-B9C6-B2681AB32E77}" srcId="{1BD6C126-DF72-45C9-B96B-77F8D8B1E219}" destId="{F5591162-D4D4-4484-9EEB-D01A9B682761}" srcOrd="2" destOrd="0" parTransId="{0FAB1099-4A84-437F-84C7-A4E9DFE25FCC}" sibTransId="{F6331428-2295-45B8-9003-2A1DB3D7A32A}"/>
    <dgm:cxn modelId="{FA8E9E7E-1ED6-4592-BB8C-6DB85A083446}" type="presOf" srcId="{BB4376A2-D05E-40A3-A39F-F87C391F9565}" destId="{C947312D-E8CF-4071-A4A4-4CC093D58F06}" srcOrd="0" destOrd="0" presId="urn:microsoft.com/office/officeart/2005/8/layout/hProcess9"/>
    <dgm:cxn modelId="{A53DE79D-C9B8-452F-BE63-930FBFE0536B}" type="presOf" srcId="{75294742-7B8F-49D0-BC0D-17C48016ACAE}" destId="{EDC56198-43EB-481E-B561-EF100DDEDF2C}" srcOrd="0" destOrd="0" presId="urn:microsoft.com/office/officeart/2005/8/layout/hProcess9"/>
    <dgm:cxn modelId="{736CC9A5-ED86-47EC-B7FB-6DAD17A0F387}" srcId="{1BD6C126-DF72-45C9-B96B-77F8D8B1E219}" destId="{4C20EF5C-B3C1-4B7D-8C6E-131333266332}" srcOrd="4" destOrd="0" parTransId="{F2BEF73B-1AD7-4213-88D4-176456BA3987}" sibTransId="{07AF35EC-4534-4C1E-BA22-8AAFDE89C629}"/>
    <dgm:cxn modelId="{7D53E7AA-EEE6-4AC9-9E41-1B52C835358A}" type="presOf" srcId="{9B651B0C-62B8-47BD-A277-0A8CD1520480}" destId="{8ACB67AB-3BC6-4BDA-9692-BF23E53C06A2}" srcOrd="0" destOrd="0" presId="urn:microsoft.com/office/officeart/2005/8/layout/hProcess9"/>
    <dgm:cxn modelId="{B006A4B4-FA5D-4B72-AE81-274F533981A9}" srcId="{1BD6C126-DF72-45C9-B96B-77F8D8B1E219}" destId="{9B651B0C-62B8-47BD-A277-0A8CD1520480}" srcOrd="1" destOrd="0" parTransId="{672674F1-1D68-4826-BDD0-BDF8E2F00766}" sibTransId="{358C426E-4B15-4539-BF3F-7FA15EFF4C7B}"/>
    <dgm:cxn modelId="{EC3AC3C7-AA3E-4C8E-A887-92BACFE4B52F}" srcId="{1BD6C126-DF72-45C9-B96B-77F8D8B1E219}" destId="{AD30383E-CA1E-4675-8C0F-B0C276231E4E}" srcOrd="3" destOrd="0" parTransId="{AF82D548-1096-43D5-92FC-D7EB9A4E6AB0}" sibTransId="{5C021D2D-459A-4751-BEAC-7D3A9DC074F3}"/>
    <dgm:cxn modelId="{159A02CF-0D20-4DC1-95C2-AA8F3C4C361F}" type="presOf" srcId="{5BD96AFE-F29F-4549-BB34-BBAAF3A6A78D}" destId="{1FC8C776-2731-4C96-8655-8E8E7334C152}" srcOrd="0" destOrd="0" presId="urn:microsoft.com/office/officeart/2005/8/layout/hProcess9"/>
    <dgm:cxn modelId="{1C3F46EA-6523-4946-BCDD-6AF7E1A5CC69}" srcId="{1BD6C126-DF72-45C9-B96B-77F8D8B1E219}" destId="{75294742-7B8F-49D0-BC0D-17C48016ACAE}" srcOrd="0" destOrd="0" parTransId="{092E263E-20BB-4441-8A92-FE473467FE32}" sibTransId="{47B9C8A0-6D21-41FB-845B-7C20ECA12281}"/>
    <dgm:cxn modelId="{9E4A99F2-B9FE-4D62-894A-77DB5ADCB384}" type="presOf" srcId="{F7DCFBAD-4C07-44CD-B469-7F2742444C0E}" destId="{DEA26012-923D-43F6-B28F-4AA524E46FFE}" srcOrd="0" destOrd="0" presId="urn:microsoft.com/office/officeart/2005/8/layout/hProcess9"/>
    <dgm:cxn modelId="{CBE434F3-75D5-453B-8A1C-F3E2E14A23EF}" type="presOf" srcId="{F5591162-D4D4-4484-9EEB-D01A9B682761}" destId="{FAC0DB81-8A02-4CC1-827F-3A6215EDB9FB}" srcOrd="0" destOrd="0" presId="urn:microsoft.com/office/officeart/2005/8/layout/hProcess9"/>
    <dgm:cxn modelId="{D3582A81-7CE4-468E-BD3C-E939996D29C4}" type="presParOf" srcId="{D82100BE-4B08-497C-8D87-C54287FFC770}" destId="{00956B38-E63D-4F40-A02C-64ECE6881E64}" srcOrd="0" destOrd="0" presId="urn:microsoft.com/office/officeart/2005/8/layout/hProcess9"/>
    <dgm:cxn modelId="{001CE223-BB30-417E-842E-3DD2D12F7405}" type="presParOf" srcId="{D82100BE-4B08-497C-8D87-C54287FFC770}" destId="{BC0523EF-DED6-486C-9BDB-CD44997F6896}" srcOrd="1" destOrd="0" presId="urn:microsoft.com/office/officeart/2005/8/layout/hProcess9"/>
    <dgm:cxn modelId="{BBD28DAE-FE1F-4C1C-AA18-64A28C7097F5}" type="presParOf" srcId="{BC0523EF-DED6-486C-9BDB-CD44997F6896}" destId="{EDC56198-43EB-481E-B561-EF100DDEDF2C}" srcOrd="0" destOrd="0" presId="urn:microsoft.com/office/officeart/2005/8/layout/hProcess9"/>
    <dgm:cxn modelId="{F25E132C-843F-4257-B30E-85D65027B433}" type="presParOf" srcId="{BC0523EF-DED6-486C-9BDB-CD44997F6896}" destId="{03BA36F8-7FC7-44C2-9EDA-D1AA9FEB1164}" srcOrd="1" destOrd="0" presId="urn:microsoft.com/office/officeart/2005/8/layout/hProcess9"/>
    <dgm:cxn modelId="{066C2D37-8A0B-4BBE-A5BA-E893D17BFE92}" type="presParOf" srcId="{BC0523EF-DED6-486C-9BDB-CD44997F6896}" destId="{8ACB67AB-3BC6-4BDA-9692-BF23E53C06A2}" srcOrd="2" destOrd="0" presId="urn:microsoft.com/office/officeart/2005/8/layout/hProcess9"/>
    <dgm:cxn modelId="{26A0968A-2FB9-49EA-8C5D-3FF0543C7CB3}" type="presParOf" srcId="{BC0523EF-DED6-486C-9BDB-CD44997F6896}" destId="{9FBC5ACD-FA8B-44DA-A7A5-EB6B7EED82F1}" srcOrd="3" destOrd="0" presId="urn:microsoft.com/office/officeart/2005/8/layout/hProcess9"/>
    <dgm:cxn modelId="{FB804F2F-B88F-46DC-8526-8ECAE0F5DB6D}" type="presParOf" srcId="{BC0523EF-DED6-486C-9BDB-CD44997F6896}" destId="{FAC0DB81-8A02-4CC1-827F-3A6215EDB9FB}" srcOrd="4" destOrd="0" presId="urn:microsoft.com/office/officeart/2005/8/layout/hProcess9"/>
    <dgm:cxn modelId="{B77BCD20-D433-4F44-83AF-CEC6FD86EBB3}" type="presParOf" srcId="{BC0523EF-DED6-486C-9BDB-CD44997F6896}" destId="{8167FCA9-0E28-4AB7-AE3B-95C95022BAEB}" srcOrd="5" destOrd="0" presId="urn:microsoft.com/office/officeart/2005/8/layout/hProcess9"/>
    <dgm:cxn modelId="{4931A0AB-0DDA-4D57-A4A7-985EC51570C7}" type="presParOf" srcId="{BC0523EF-DED6-486C-9BDB-CD44997F6896}" destId="{57B31CD4-572F-48E7-9B71-755D6D0527D7}" srcOrd="6" destOrd="0" presId="urn:microsoft.com/office/officeart/2005/8/layout/hProcess9"/>
    <dgm:cxn modelId="{52FB04E2-7BF0-40BE-9DC4-10D817503909}" type="presParOf" srcId="{BC0523EF-DED6-486C-9BDB-CD44997F6896}" destId="{8A4373D9-03DE-4268-A4FA-E8C1D493A85D}" srcOrd="7" destOrd="0" presId="urn:microsoft.com/office/officeart/2005/8/layout/hProcess9"/>
    <dgm:cxn modelId="{727D28F7-7C3C-43AE-81EB-A66191EE7171}" type="presParOf" srcId="{BC0523EF-DED6-486C-9BDB-CD44997F6896}" destId="{7369C47C-EE2B-45C1-B3D6-F9B3C91E259D}" srcOrd="8" destOrd="0" presId="urn:microsoft.com/office/officeart/2005/8/layout/hProcess9"/>
    <dgm:cxn modelId="{6C029287-4826-4D78-AAC6-11B858D0D483}" type="presParOf" srcId="{BC0523EF-DED6-486C-9BDB-CD44997F6896}" destId="{5C96E4E2-A92D-469C-8D12-E813090018BF}" srcOrd="9" destOrd="0" presId="urn:microsoft.com/office/officeart/2005/8/layout/hProcess9"/>
    <dgm:cxn modelId="{5BEAD617-B63B-406A-8F07-E4AC216DB7AD}" type="presParOf" srcId="{BC0523EF-DED6-486C-9BDB-CD44997F6896}" destId="{1FC8C776-2731-4C96-8655-8E8E7334C152}" srcOrd="10" destOrd="0" presId="urn:microsoft.com/office/officeart/2005/8/layout/hProcess9"/>
    <dgm:cxn modelId="{4A8D8666-C45D-4BCD-BF75-A8041ED64FBD}" type="presParOf" srcId="{BC0523EF-DED6-486C-9BDB-CD44997F6896}" destId="{8A8BA0DF-7E2A-4260-B85F-54B3D91F3714}" srcOrd="11" destOrd="0" presId="urn:microsoft.com/office/officeart/2005/8/layout/hProcess9"/>
    <dgm:cxn modelId="{78BE7731-D4EE-4C0F-8D8E-9AA82B3D3B98}" type="presParOf" srcId="{BC0523EF-DED6-486C-9BDB-CD44997F6896}" destId="{C947312D-E8CF-4071-A4A4-4CC093D58F06}" srcOrd="12" destOrd="0" presId="urn:microsoft.com/office/officeart/2005/8/layout/hProcess9"/>
    <dgm:cxn modelId="{252FF097-C6BE-410D-A573-4608283E736B}" type="presParOf" srcId="{BC0523EF-DED6-486C-9BDB-CD44997F6896}" destId="{F7A168A6-5F46-48AE-88FB-F311F2EC0236}" srcOrd="13" destOrd="0" presId="urn:microsoft.com/office/officeart/2005/8/layout/hProcess9"/>
    <dgm:cxn modelId="{0323CA4D-F108-4B83-B126-E28AB2219CE4}" type="presParOf" srcId="{BC0523EF-DED6-486C-9BDB-CD44997F6896}" destId="{DEA26012-923D-43F6-B28F-4AA524E46FFE}"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56B38-E63D-4F40-A02C-64ECE6881E64}">
      <dsp:nvSpPr>
        <dsp:cNvPr id="0" name=""/>
        <dsp:cNvSpPr/>
      </dsp:nvSpPr>
      <dsp:spPr>
        <a:xfrm>
          <a:off x="807496" y="0"/>
          <a:ext cx="9151621" cy="4058521"/>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56198-43EB-481E-B561-EF100DDEDF2C}">
      <dsp:nvSpPr>
        <dsp:cNvPr id="0" name=""/>
        <dsp:cNvSpPr/>
      </dsp:nvSpPr>
      <dsp:spPr>
        <a:xfrm>
          <a:off x="427" y="1217556"/>
          <a:ext cx="1289312" cy="162340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Definição do problema</a:t>
          </a:r>
        </a:p>
      </dsp:txBody>
      <dsp:txXfrm>
        <a:off x="63366" y="1280495"/>
        <a:ext cx="1163434" cy="1497530"/>
      </dsp:txXfrm>
    </dsp:sp>
    <dsp:sp modelId="{8ACB67AB-3BC6-4BDA-9692-BF23E53C06A2}">
      <dsp:nvSpPr>
        <dsp:cNvPr id="0" name=""/>
        <dsp:cNvSpPr/>
      </dsp:nvSpPr>
      <dsp:spPr>
        <a:xfrm>
          <a:off x="1354205" y="1217556"/>
          <a:ext cx="1289312" cy="162340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Coleta de dados</a:t>
          </a:r>
        </a:p>
      </dsp:txBody>
      <dsp:txXfrm>
        <a:off x="1417144" y="1280495"/>
        <a:ext cx="1163434" cy="1497530"/>
      </dsp:txXfrm>
    </dsp:sp>
    <dsp:sp modelId="{FAC0DB81-8A02-4CC1-827F-3A6215EDB9FB}">
      <dsp:nvSpPr>
        <dsp:cNvPr id="0" name=""/>
        <dsp:cNvSpPr/>
      </dsp:nvSpPr>
      <dsp:spPr>
        <a:xfrm>
          <a:off x="2707983" y="1217556"/>
          <a:ext cx="1289312" cy="1623408"/>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Limpeza e preparação dos dados</a:t>
          </a:r>
        </a:p>
      </dsp:txBody>
      <dsp:txXfrm>
        <a:off x="2770922" y="1280495"/>
        <a:ext cx="1163434" cy="1497530"/>
      </dsp:txXfrm>
    </dsp:sp>
    <dsp:sp modelId="{57B31CD4-572F-48E7-9B71-755D6D0527D7}">
      <dsp:nvSpPr>
        <dsp:cNvPr id="0" name=""/>
        <dsp:cNvSpPr/>
      </dsp:nvSpPr>
      <dsp:spPr>
        <a:xfrm>
          <a:off x="4061761" y="1217556"/>
          <a:ext cx="1289312" cy="1623408"/>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Escolha do modelo</a:t>
          </a:r>
        </a:p>
      </dsp:txBody>
      <dsp:txXfrm>
        <a:off x="4124700" y="1280495"/>
        <a:ext cx="1163434" cy="1497530"/>
      </dsp:txXfrm>
    </dsp:sp>
    <dsp:sp modelId="{7369C47C-EE2B-45C1-B3D6-F9B3C91E259D}">
      <dsp:nvSpPr>
        <dsp:cNvPr id="0" name=""/>
        <dsp:cNvSpPr/>
      </dsp:nvSpPr>
      <dsp:spPr>
        <a:xfrm>
          <a:off x="5415539" y="1217556"/>
          <a:ext cx="1289312" cy="162340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Treinamento do modelo</a:t>
          </a:r>
        </a:p>
      </dsp:txBody>
      <dsp:txXfrm>
        <a:off x="5478478" y="1280495"/>
        <a:ext cx="1163434" cy="1497530"/>
      </dsp:txXfrm>
    </dsp:sp>
    <dsp:sp modelId="{1FC8C776-2731-4C96-8655-8E8E7334C152}">
      <dsp:nvSpPr>
        <dsp:cNvPr id="0" name=""/>
        <dsp:cNvSpPr/>
      </dsp:nvSpPr>
      <dsp:spPr>
        <a:xfrm>
          <a:off x="6769317" y="1217556"/>
          <a:ext cx="1289312" cy="162340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Validação e avaliação</a:t>
          </a:r>
        </a:p>
      </dsp:txBody>
      <dsp:txXfrm>
        <a:off x="6832256" y="1280495"/>
        <a:ext cx="1163434" cy="1497530"/>
      </dsp:txXfrm>
    </dsp:sp>
    <dsp:sp modelId="{C947312D-E8CF-4071-A4A4-4CC093D58F06}">
      <dsp:nvSpPr>
        <dsp:cNvPr id="0" name=""/>
        <dsp:cNvSpPr/>
      </dsp:nvSpPr>
      <dsp:spPr>
        <a:xfrm>
          <a:off x="8123096" y="1217556"/>
          <a:ext cx="1289312" cy="162340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Ajuste e otimização</a:t>
          </a:r>
        </a:p>
      </dsp:txBody>
      <dsp:txXfrm>
        <a:off x="8186035" y="1280495"/>
        <a:ext cx="1163434" cy="1497530"/>
      </dsp:txXfrm>
    </dsp:sp>
    <dsp:sp modelId="{DEA26012-923D-43F6-B28F-4AA524E46FFE}">
      <dsp:nvSpPr>
        <dsp:cNvPr id="0" name=""/>
        <dsp:cNvSpPr/>
      </dsp:nvSpPr>
      <dsp:spPr>
        <a:xfrm>
          <a:off x="9476874" y="1217556"/>
          <a:ext cx="1289312" cy="1623408"/>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err="1"/>
            <a:t>Deploy</a:t>
          </a:r>
          <a:r>
            <a:rPr lang="pt-BR" sz="1200" kern="1200" dirty="0"/>
            <a:t> e Monitoramento</a:t>
          </a:r>
        </a:p>
      </dsp:txBody>
      <dsp:txXfrm>
        <a:off x="9539813" y="1280495"/>
        <a:ext cx="1163434" cy="149753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95797-EEB1-41BE-A8EC-2D350E128DCD}" type="datetimeFigureOut">
              <a:rPr lang="pt-BR" smtClean="0"/>
              <a:t>05/12/2024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1F5CF-B066-46AA-8A2F-A84FA3905D7C}" type="slidenum">
              <a:rPr lang="pt-BR" smtClean="0"/>
              <a:t>‹nº›</a:t>
            </a:fld>
            <a:endParaRPr lang="pt-BR"/>
          </a:p>
        </p:txBody>
      </p:sp>
    </p:spTree>
    <p:extLst>
      <p:ext uri="{BB962C8B-B14F-4D97-AF65-F5344CB8AC3E}">
        <p14:creationId xmlns:p14="http://schemas.microsoft.com/office/powerpoint/2010/main" val="142858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CC51F5CF-B066-46AA-8A2F-A84FA3905D7C}" type="slidenum">
              <a:rPr lang="pt-BR" smtClean="0"/>
              <a:t>1</a:t>
            </a:fld>
            <a:endParaRPr lang="pt-BR"/>
          </a:p>
        </p:txBody>
      </p:sp>
    </p:spTree>
    <p:extLst>
      <p:ext uri="{BB962C8B-B14F-4D97-AF65-F5344CB8AC3E}">
        <p14:creationId xmlns:p14="http://schemas.microsoft.com/office/powerpoint/2010/main" val="402085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F1E8-CFDC-593C-539C-3E79B4ECC936}"/>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BF801780-009B-B9B9-2F8C-818DFBD38C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AF3FA23-B348-AC9C-15B2-8363F99A1B6C}"/>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5" name="Espaço Reservado para Rodapé 4">
            <a:extLst>
              <a:ext uri="{FF2B5EF4-FFF2-40B4-BE49-F238E27FC236}">
                <a16:creationId xmlns:a16="http://schemas.microsoft.com/office/drawing/2014/main" id="{59B68C93-FB84-53CE-C647-C5A36C47A0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BA1888-DC13-B3A9-9EA5-26D8F493661B}"/>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1025076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7FE1F4-CDCF-29F7-CC73-C7FDD61F53F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A3C1485-48B2-89E7-6DFE-C95B92E9092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87D21C0-1049-E8AC-D4EF-46F8AD6F44B5}"/>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5" name="Espaço Reservado para Rodapé 4">
            <a:extLst>
              <a:ext uri="{FF2B5EF4-FFF2-40B4-BE49-F238E27FC236}">
                <a16:creationId xmlns:a16="http://schemas.microsoft.com/office/drawing/2014/main" id="{16D9E9BA-273A-C05E-B7FC-347C50FE191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89B80CD-E7EB-3657-E64D-1D868BAC8426}"/>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565206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7335ABF-9998-FCE0-C62A-C7107DFD1B9F}"/>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C7D97D5-6F7F-3BC7-D068-4503A3669C96}"/>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7D60356-0649-DBDC-2A39-113943846182}"/>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5" name="Espaço Reservado para Rodapé 4">
            <a:extLst>
              <a:ext uri="{FF2B5EF4-FFF2-40B4-BE49-F238E27FC236}">
                <a16:creationId xmlns:a16="http://schemas.microsoft.com/office/drawing/2014/main" id="{92FCE2AF-E759-02E4-0B1F-8C956C039B6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5722E32-FEDD-00A7-01B7-DEC42DF90EEC}"/>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1665033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lide de Título">
    <p:bg>
      <p:bgPr>
        <a:solidFill>
          <a:schemeClr val="bg1"/>
        </a:solidFill>
        <a:effectLst/>
      </p:bgPr>
    </p:bg>
    <p:spTree>
      <p:nvGrpSpPr>
        <p:cNvPr id="1" name=""/>
        <p:cNvGrpSpPr/>
        <p:nvPr/>
      </p:nvGrpSpPr>
      <p:grpSpPr>
        <a:xfrm>
          <a:off x="0" y="0"/>
          <a:ext cx="0" cy="0"/>
          <a:chOff x="0" y="0"/>
          <a:chExt cx="0" cy="0"/>
        </a:xfrm>
      </p:grpSpPr>
      <p:pic>
        <p:nvPicPr>
          <p:cNvPr id="3" name="Imagem 2" descr="Uma imagem contendo Padrão do plano de fundo&#10;&#10;Descrição gerada automaticamente">
            <a:extLst>
              <a:ext uri="{FF2B5EF4-FFF2-40B4-BE49-F238E27FC236}">
                <a16:creationId xmlns:a16="http://schemas.microsoft.com/office/drawing/2014/main" id="{683715D1-364B-4909-BDA4-245AED6B37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ítulo 1">
            <a:extLst>
              <a:ext uri="{FF2B5EF4-FFF2-40B4-BE49-F238E27FC236}">
                <a16:creationId xmlns:a16="http://schemas.microsoft.com/office/drawing/2014/main" id="{8971489C-C768-9F8B-BB95-6C7DC84BA6F8}"/>
              </a:ext>
            </a:extLst>
          </p:cNvPr>
          <p:cNvSpPr>
            <a:spLocks noGrp="1"/>
          </p:cNvSpPr>
          <p:nvPr>
            <p:ph type="ctrTitle" hasCustomPrompt="1"/>
          </p:nvPr>
        </p:nvSpPr>
        <p:spPr>
          <a:xfrm>
            <a:off x="774700" y="2839731"/>
            <a:ext cx="5143500" cy="1274733"/>
          </a:xfrm>
          <a:prstGeom prst="rect">
            <a:avLst/>
          </a:prstGeom>
        </p:spPr>
        <p:txBody>
          <a:bodyPr anchor="ctr"/>
          <a:lstStyle>
            <a:lvl1pPr algn="ctr">
              <a:defRPr sz="8000">
                <a:solidFill>
                  <a:schemeClr val="bg1"/>
                </a:solidFill>
              </a:defRPr>
            </a:lvl1pPr>
          </a:lstStyle>
          <a:p>
            <a:r>
              <a:rPr lang="pt-BR" dirty="0"/>
              <a:t>Setor</a:t>
            </a:r>
          </a:p>
        </p:txBody>
      </p:sp>
    </p:spTree>
    <p:extLst>
      <p:ext uri="{BB962C8B-B14F-4D97-AF65-F5344CB8AC3E}">
        <p14:creationId xmlns:p14="http://schemas.microsoft.com/office/powerpoint/2010/main" val="17108359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ECBAD2-E579-D0EB-008B-12932EA9A861}"/>
              </a:ext>
            </a:extLst>
          </p:cNvPr>
          <p:cNvSpPr>
            <a:spLocks noGrp="1"/>
          </p:cNvSpPr>
          <p:nvPr>
            <p:ph type="ctrTitle" hasCustomPrompt="1"/>
          </p:nvPr>
        </p:nvSpPr>
        <p:spPr>
          <a:xfrm>
            <a:off x="2425700" y="2527301"/>
            <a:ext cx="7340600" cy="1181099"/>
          </a:xfrm>
          <a:prstGeom prst="rect">
            <a:avLst/>
          </a:prstGeom>
          <a:solidFill>
            <a:schemeClr val="tx1"/>
          </a:solidFill>
        </p:spPr>
        <p:txBody>
          <a:bodyPr lIns="0" tIns="0" rIns="0" bIns="0" anchor="b"/>
          <a:lstStyle>
            <a:lvl1pPr algn="ctr">
              <a:defRPr sz="11500">
                <a:solidFill>
                  <a:schemeClr val="bg1"/>
                </a:solidFill>
              </a:defRPr>
            </a:lvl1pPr>
          </a:lstStyle>
          <a:p>
            <a:r>
              <a:rPr lang="pt-BR" dirty="0"/>
              <a:t>Dúvidas</a:t>
            </a:r>
          </a:p>
        </p:txBody>
      </p:sp>
    </p:spTree>
    <p:extLst>
      <p:ext uri="{BB962C8B-B14F-4D97-AF65-F5344CB8AC3E}">
        <p14:creationId xmlns:p14="http://schemas.microsoft.com/office/powerpoint/2010/main" val="33151713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DBE824-B9D5-29CE-7DC9-6147A7C09EC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268DE7A-3B04-4A6F-4970-F3234BBCC41F}"/>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3EE3D09-3536-9FED-943A-DBCDF683EF12}"/>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5" name="Espaço Reservado para Rodapé 4">
            <a:extLst>
              <a:ext uri="{FF2B5EF4-FFF2-40B4-BE49-F238E27FC236}">
                <a16:creationId xmlns:a16="http://schemas.microsoft.com/office/drawing/2014/main" id="{96F3EEF8-4D88-2B5D-D789-550E177BDEF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B573F17-05F0-A3B7-320F-CBF1E4786521}"/>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366510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EBCFD-DAE9-6FFC-7B16-72C806061B2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8245F51-FFEF-7054-76C3-07CEFE3D9A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6A42690-3B20-6B87-0473-75E7F5B0C9F9}"/>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5" name="Espaço Reservado para Rodapé 4">
            <a:extLst>
              <a:ext uri="{FF2B5EF4-FFF2-40B4-BE49-F238E27FC236}">
                <a16:creationId xmlns:a16="http://schemas.microsoft.com/office/drawing/2014/main" id="{1A7C8F1F-4428-5692-6934-36A50280AB0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A2798F4-CDE3-91C2-57F0-33CAF420E04D}"/>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3658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65780-6274-65F7-29CA-328F68C7A4D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7158268-BAE4-8C16-223F-5237CE62F826}"/>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1981CEF-CD2A-0E0A-78D9-FEBF034A1F2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30A187F-2A6A-3E24-69FB-2B8645C8F3FD}"/>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6" name="Espaço Reservado para Rodapé 5">
            <a:extLst>
              <a:ext uri="{FF2B5EF4-FFF2-40B4-BE49-F238E27FC236}">
                <a16:creationId xmlns:a16="http://schemas.microsoft.com/office/drawing/2014/main" id="{3974D07A-C123-6D03-88EA-AAB58B531F1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C367C48-1C89-D6EF-D8A8-412404A7D9C9}"/>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3420867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5FD2C3-CB34-56F8-84FA-EBCBEB23D92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CA1988B-289A-96D9-3875-2506FF3BD5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3DC8C70-7F4B-033B-7C5B-FAC6FD88677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34B6048-FC55-5227-6721-3CCA2AEA6A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A736E2CD-E57B-E92E-984B-A910F73B6AF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F4386A2-E51A-9031-37B7-6C73D4D4B311}"/>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8" name="Espaço Reservado para Rodapé 7">
            <a:extLst>
              <a:ext uri="{FF2B5EF4-FFF2-40B4-BE49-F238E27FC236}">
                <a16:creationId xmlns:a16="http://schemas.microsoft.com/office/drawing/2014/main" id="{71AA3870-5412-DC3D-F439-37A1ACD39737}"/>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451F85C-EE54-461B-2396-75698D7DA176}"/>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162168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83AD28-AFD8-90F2-74B9-BF77AB7F89B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CA3D596-47BC-B2A6-0ECA-CA0388975BB0}"/>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4" name="Espaço Reservado para Rodapé 3">
            <a:extLst>
              <a:ext uri="{FF2B5EF4-FFF2-40B4-BE49-F238E27FC236}">
                <a16:creationId xmlns:a16="http://schemas.microsoft.com/office/drawing/2014/main" id="{9ACA5EFF-4001-BF8E-9B0D-7A4FF6D7BA5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A71F385-9EEB-A8B0-8D24-63569B27D878}"/>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340679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3F408E6-8687-828D-92F2-6E24AC36195E}"/>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3" name="Espaço Reservado para Rodapé 2">
            <a:extLst>
              <a:ext uri="{FF2B5EF4-FFF2-40B4-BE49-F238E27FC236}">
                <a16:creationId xmlns:a16="http://schemas.microsoft.com/office/drawing/2014/main" id="{B5FF0774-A656-F8B9-A66A-3FF8E64F0D9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BD1579A-2FBB-9042-03A1-9BD5DF6D3145}"/>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745950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5B970-1693-22BA-F9B3-25366291236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0608E6F-8A2D-5812-4742-15F3D8D12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EFEB0729-459E-958F-8CE9-812D8747D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84FE425-A41A-854F-21EB-82F723F57834}"/>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6" name="Espaço Reservado para Rodapé 5">
            <a:extLst>
              <a:ext uri="{FF2B5EF4-FFF2-40B4-BE49-F238E27FC236}">
                <a16:creationId xmlns:a16="http://schemas.microsoft.com/office/drawing/2014/main" id="{B159704C-095F-2738-17E4-2EE3D5A192F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EAC603B-B3C7-E3C7-6308-8949C10BEFFA}"/>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25141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94BCEE-7C16-DF29-1CCA-86F081A246A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33F86DE5-A42B-ECA5-F9E6-11D05CBBF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54BCD30-AD73-D793-80B6-7D618BF93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B47D7C9-2BBC-EAE6-2F15-AD9FB48A9330}"/>
              </a:ext>
            </a:extLst>
          </p:cNvPr>
          <p:cNvSpPr>
            <a:spLocks noGrp="1"/>
          </p:cNvSpPr>
          <p:nvPr>
            <p:ph type="dt" sz="half" idx="10"/>
          </p:nvPr>
        </p:nvSpPr>
        <p:spPr/>
        <p:txBody>
          <a:bodyPr/>
          <a:lstStyle/>
          <a:p>
            <a:fld id="{40B0130D-33BB-49F3-AA1B-D57EAEE1C59B}" type="datetimeFigureOut">
              <a:rPr lang="pt-BR" smtClean="0"/>
              <a:t>05/12/2024</a:t>
            </a:fld>
            <a:endParaRPr lang="pt-BR"/>
          </a:p>
        </p:txBody>
      </p:sp>
      <p:sp>
        <p:nvSpPr>
          <p:cNvPr id="6" name="Espaço Reservado para Rodapé 5">
            <a:extLst>
              <a:ext uri="{FF2B5EF4-FFF2-40B4-BE49-F238E27FC236}">
                <a16:creationId xmlns:a16="http://schemas.microsoft.com/office/drawing/2014/main" id="{3816BF31-E47D-4E1A-D15B-97307722F7D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24188EF-5B8F-C1B3-C2E1-4B6AF8B75A6C}"/>
              </a:ext>
            </a:extLst>
          </p:cNvPr>
          <p:cNvSpPr>
            <a:spLocks noGrp="1"/>
          </p:cNvSpPr>
          <p:nvPr>
            <p:ph type="sldNum" sz="quarter" idx="12"/>
          </p:nvPr>
        </p:nvSpPr>
        <p:spPr/>
        <p:txBody>
          <a:bodyPr/>
          <a:lstStyle/>
          <a:p>
            <a:fld id="{7637E7BB-0C50-45D9-9CAF-9AD8AA19E57C}" type="slidenum">
              <a:rPr lang="pt-BR" smtClean="0"/>
              <a:t>‹nº›</a:t>
            </a:fld>
            <a:endParaRPr lang="pt-BR"/>
          </a:p>
        </p:txBody>
      </p:sp>
    </p:spTree>
    <p:extLst>
      <p:ext uri="{BB962C8B-B14F-4D97-AF65-F5344CB8AC3E}">
        <p14:creationId xmlns:p14="http://schemas.microsoft.com/office/powerpoint/2010/main" val="3495200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04B4B62-766F-4AA2-0DA6-15165E40C8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C29C65C-551D-2DC2-D3FC-AAED1506A1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ACEE6C0-E9E4-1B48-A8CD-898CF1A4ED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B0130D-33BB-49F3-AA1B-D57EAEE1C59B}" type="datetimeFigureOut">
              <a:rPr lang="pt-BR" smtClean="0"/>
              <a:t>05/12/2024</a:t>
            </a:fld>
            <a:endParaRPr lang="pt-BR"/>
          </a:p>
        </p:txBody>
      </p:sp>
      <p:sp>
        <p:nvSpPr>
          <p:cNvPr id="5" name="Espaço Reservado para Rodapé 4">
            <a:extLst>
              <a:ext uri="{FF2B5EF4-FFF2-40B4-BE49-F238E27FC236}">
                <a16:creationId xmlns:a16="http://schemas.microsoft.com/office/drawing/2014/main" id="{D2385D75-C5C8-474C-8BBF-A4AAADB0C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E5167C03-B281-E04C-9D2A-332F77235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37E7BB-0C50-45D9-9CAF-9AD8AA19E57C}" type="slidenum">
              <a:rPr lang="pt-BR" smtClean="0"/>
              <a:t>‹nº›</a:t>
            </a:fld>
            <a:endParaRPr lang="pt-BR"/>
          </a:p>
        </p:txBody>
      </p:sp>
    </p:spTree>
    <p:extLst>
      <p:ext uri="{BB962C8B-B14F-4D97-AF65-F5344CB8AC3E}">
        <p14:creationId xmlns:p14="http://schemas.microsoft.com/office/powerpoint/2010/main" val="333495333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B8415-A858-6BE4-D707-3A6ECF168473}"/>
              </a:ext>
            </a:extLst>
          </p:cNvPr>
          <p:cNvSpPr>
            <a:spLocks noGrp="1"/>
          </p:cNvSpPr>
          <p:nvPr>
            <p:ph type="ctrTitle"/>
          </p:nvPr>
        </p:nvSpPr>
        <p:spPr>
          <a:xfrm>
            <a:off x="683260" y="2839732"/>
            <a:ext cx="6418580" cy="495140"/>
          </a:xfrm>
        </p:spPr>
        <p:txBody>
          <a:bodyPr>
            <a:normAutofit fontScale="90000"/>
          </a:bodyPr>
          <a:lstStyle/>
          <a:p>
            <a:pPr algn="l"/>
            <a:r>
              <a:rPr lang="pt-BR" sz="3600" dirty="0">
                <a:latin typeface="Source Sans Pro" panose="020B0503030403020204" pitchFamily="34" charset="0"/>
                <a:ea typeface="Source Sans Pro" panose="020B0503030403020204" pitchFamily="34" charset="0"/>
              </a:rPr>
              <a:t>Machine Learning </a:t>
            </a:r>
            <a:br>
              <a:rPr lang="pt-BR" sz="3200" dirty="0">
                <a:latin typeface="Source Sans Pro" panose="020B0503030403020204" pitchFamily="34" charset="0"/>
                <a:ea typeface="Source Sans Pro" panose="020B0503030403020204" pitchFamily="34" charset="0"/>
              </a:rPr>
            </a:br>
            <a:endParaRPr lang="pt-BR" sz="3200" dirty="0">
              <a:latin typeface="Source Sans Pro" panose="020B0503030403020204" pitchFamily="34" charset="0"/>
              <a:ea typeface="Source Sans Pro" panose="020B0503030403020204" pitchFamily="34" charset="0"/>
            </a:endParaRPr>
          </a:p>
        </p:txBody>
      </p:sp>
      <p:sp>
        <p:nvSpPr>
          <p:cNvPr id="3" name="CaixaDeTexto 2">
            <a:extLst>
              <a:ext uri="{FF2B5EF4-FFF2-40B4-BE49-F238E27FC236}">
                <a16:creationId xmlns:a16="http://schemas.microsoft.com/office/drawing/2014/main" id="{A1C133D1-89AA-A404-243B-0E3D0600FF5E}"/>
              </a:ext>
            </a:extLst>
          </p:cNvPr>
          <p:cNvSpPr txBox="1"/>
          <p:nvPr/>
        </p:nvSpPr>
        <p:spPr>
          <a:xfrm>
            <a:off x="10176408" y="6355640"/>
            <a:ext cx="1831400" cy="369332"/>
          </a:xfrm>
          <a:prstGeom prst="rect">
            <a:avLst/>
          </a:prstGeom>
          <a:solidFill>
            <a:schemeClr val="tx1"/>
          </a:solidFill>
        </p:spPr>
        <p:txBody>
          <a:bodyPr wrap="none" rtlCol="0">
            <a:spAutoFit/>
          </a:bodyPr>
          <a:lstStyle/>
          <a:p>
            <a:pPr algn="ctr"/>
            <a:r>
              <a:rPr lang="pt-BR" dirty="0">
                <a:solidFill>
                  <a:schemeClr val="bg1"/>
                </a:solidFill>
                <a:latin typeface="Segoe UI" panose="020B0502040204020203" pitchFamily="34" charset="0"/>
                <a:cs typeface="Segoe UI" panose="020B0502040204020203" pitchFamily="34" charset="0"/>
              </a:rPr>
              <a:t>Novembro 2024</a:t>
            </a:r>
            <a:endParaRPr lang="pt-BR" sz="1800" b="0" dirty="0">
              <a:solidFill>
                <a:schemeClr val="bg1"/>
              </a:solidFill>
              <a:latin typeface="Segoe UI" panose="020B0502040204020203" pitchFamily="34" charset="0"/>
              <a:cs typeface="Segoe UI" panose="020B0502040204020203" pitchFamily="34" charset="0"/>
            </a:endParaRPr>
          </a:p>
        </p:txBody>
      </p:sp>
      <p:cxnSp>
        <p:nvCxnSpPr>
          <p:cNvPr id="5" name="Conector reto 4">
            <a:extLst>
              <a:ext uri="{FF2B5EF4-FFF2-40B4-BE49-F238E27FC236}">
                <a16:creationId xmlns:a16="http://schemas.microsoft.com/office/drawing/2014/main" id="{3F70C042-C851-23B0-337E-9545EB9E2CAC}"/>
              </a:ext>
            </a:extLst>
          </p:cNvPr>
          <p:cNvCxnSpPr/>
          <p:nvPr/>
        </p:nvCxnSpPr>
        <p:spPr>
          <a:xfrm>
            <a:off x="779930" y="3128347"/>
            <a:ext cx="4840941"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0" name="CaixaDeTexto 9">
            <a:extLst>
              <a:ext uri="{FF2B5EF4-FFF2-40B4-BE49-F238E27FC236}">
                <a16:creationId xmlns:a16="http://schemas.microsoft.com/office/drawing/2014/main" id="{AF9B4D55-FD95-A765-0C2C-20FFFDF3EF80}"/>
              </a:ext>
            </a:extLst>
          </p:cNvPr>
          <p:cNvSpPr txBox="1"/>
          <p:nvPr/>
        </p:nvSpPr>
        <p:spPr>
          <a:xfrm>
            <a:off x="683260" y="3153797"/>
            <a:ext cx="6096000" cy="369332"/>
          </a:xfrm>
          <a:prstGeom prst="rect">
            <a:avLst/>
          </a:prstGeom>
          <a:noFill/>
        </p:spPr>
        <p:txBody>
          <a:bodyPr wrap="square">
            <a:spAutoFit/>
          </a:bodyPr>
          <a:lstStyle/>
          <a:p>
            <a:r>
              <a:rPr lang="pt-BR" b="1" dirty="0">
                <a:solidFill>
                  <a:schemeClr val="bg1"/>
                </a:solidFill>
                <a:latin typeface="Source Sans Pro" panose="020B0503030403020204" pitchFamily="34" charset="0"/>
                <a:ea typeface="Source Sans Pro" panose="020B0503030403020204" pitchFamily="34" charset="0"/>
                <a:cs typeface="Segoe UI" panose="020B0502040204020203" pitchFamily="34" charset="0"/>
              </a:rPr>
              <a:t>Conceitos e Aplicações práticas</a:t>
            </a:r>
          </a:p>
        </p:txBody>
      </p:sp>
      <p:sp>
        <p:nvSpPr>
          <p:cNvPr id="11" name="CaixaDeTexto 10">
            <a:extLst>
              <a:ext uri="{FF2B5EF4-FFF2-40B4-BE49-F238E27FC236}">
                <a16:creationId xmlns:a16="http://schemas.microsoft.com/office/drawing/2014/main" id="{CEADC0E5-915E-EB6A-BAA7-9F8E1A730BA4}"/>
              </a:ext>
            </a:extLst>
          </p:cNvPr>
          <p:cNvSpPr txBox="1"/>
          <p:nvPr/>
        </p:nvSpPr>
        <p:spPr>
          <a:xfrm>
            <a:off x="1221442" y="4357123"/>
            <a:ext cx="6096000" cy="369332"/>
          </a:xfrm>
          <a:prstGeom prst="rect">
            <a:avLst/>
          </a:prstGeom>
          <a:noFill/>
        </p:spPr>
        <p:txBody>
          <a:bodyPr wrap="square">
            <a:spAutoFit/>
          </a:bodyPr>
          <a:lstStyle/>
          <a:p>
            <a:r>
              <a:rPr lang="pt-BR" b="1" dirty="0">
                <a:solidFill>
                  <a:schemeClr val="bg1"/>
                </a:solidFill>
                <a:latin typeface="Source Sans Pro" panose="020B0503030403020204" pitchFamily="34" charset="0"/>
                <a:ea typeface="Source Sans Pro" panose="020B0503030403020204" pitchFamily="34" charset="0"/>
                <a:cs typeface="Segoe UI" panose="020B0502040204020203" pitchFamily="34" charset="0"/>
              </a:rPr>
              <a:t>Juliano Benedette Ferreira</a:t>
            </a:r>
          </a:p>
        </p:txBody>
      </p:sp>
      <p:pic>
        <p:nvPicPr>
          <p:cNvPr id="1030" name="Picture 6" descr="Ícones brancos de Linkedin – Baixe gratuitamente em SVG, PNG, GIF">
            <a:extLst>
              <a:ext uri="{FF2B5EF4-FFF2-40B4-BE49-F238E27FC236}">
                <a16:creationId xmlns:a16="http://schemas.microsoft.com/office/drawing/2014/main" id="{30B72610-3F04-9E26-7ADC-F583CC074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930" y="4321033"/>
            <a:ext cx="441512" cy="44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802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27FA1-BBE0-80FC-315E-60F39DFEF98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D8B4CB-E0C7-7D0B-E281-227083B9D42E}"/>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graphicFrame>
        <p:nvGraphicFramePr>
          <p:cNvPr id="10" name="Tabela 9">
            <a:extLst>
              <a:ext uri="{FF2B5EF4-FFF2-40B4-BE49-F238E27FC236}">
                <a16:creationId xmlns:a16="http://schemas.microsoft.com/office/drawing/2014/main" id="{C64ED0F2-48C3-C45A-E3CF-C3603741C80B}"/>
              </a:ext>
            </a:extLst>
          </p:cNvPr>
          <p:cNvGraphicFramePr>
            <a:graphicFrameLocks noGrp="1"/>
          </p:cNvGraphicFramePr>
          <p:nvPr>
            <p:extLst>
              <p:ext uri="{D42A27DB-BD31-4B8C-83A1-F6EECF244321}">
                <p14:modId xmlns:p14="http://schemas.microsoft.com/office/powerpoint/2010/main" val="3223597320"/>
              </p:ext>
            </p:extLst>
          </p:nvPr>
        </p:nvGraphicFramePr>
        <p:xfrm>
          <a:off x="788895" y="2369171"/>
          <a:ext cx="10318375" cy="1356360"/>
        </p:xfrm>
        <a:graphic>
          <a:graphicData uri="http://schemas.openxmlformats.org/drawingml/2006/table">
            <a:tbl>
              <a:tblPr bandRow="1">
                <a:tableStyleId>{5C22544A-7EE6-4342-B048-85BDC9FD1C3A}</a:tableStyleId>
              </a:tblPr>
              <a:tblGrid>
                <a:gridCol w="2626658">
                  <a:extLst>
                    <a:ext uri="{9D8B030D-6E8A-4147-A177-3AD203B41FA5}">
                      <a16:colId xmlns:a16="http://schemas.microsoft.com/office/drawing/2014/main" val="2884862861"/>
                    </a:ext>
                  </a:extLst>
                </a:gridCol>
                <a:gridCol w="4021045">
                  <a:extLst>
                    <a:ext uri="{9D8B030D-6E8A-4147-A177-3AD203B41FA5}">
                      <a16:colId xmlns:a16="http://schemas.microsoft.com/office/drawing/2014/main" val="2837866663"/>
                    </a:ext>
                  </a:extLst>
                </a:gridCol>
                <a:gridCol w="3670672">
                  <a:extLst>
                    <a:ext uri="{9D8B030D-6E8A-4147-A177-3AD203B41FA5}">
                      <a16:colId xmlns:a16="http://schemas.microsoft.com/office/drawing/2014/main" val="2164094311"/>
                    </a:ext>
                  </a:extLst>
                </a:gridCol>
              </a:tblGrid>
              <a:tr h="440965">
                <a:tc>
                  <a:txBody>
                    <a:bodyPr/>
                    <a:lstStyle/>
                    <a:p>
                      <a:r>
                        <a:rPr lang="pt-BR" sz="1100" dirty="0"/>
                        <a:t>Regressão Linear</a:t>
                      </a:r>
                    </a:p>
                  </a:txBody>
                  <a:tcPr anchor="ctr"/>
                </a:tc>
                <a:tc>
                  <a:txBody>
                    <a:bodyPr/>
                    <a:lstStyle/>
                    <a:p>
                      <a:r>
                        <a:rPr lang="pt-BR" sz="1100" dirty="0"/>
                        <a:t>Modelo de previsão contínua, usado para prever valores como preços, temperaturas, tempo de espera etc. Assume uma relação linear entre as variáveis</a:t>
                      </a:r>
                      <a:endParaRPr lang="pt-BR" sz="800" i="1" dirty="0"/>
                    </a:p>
                  </a:txBody>
                  <a:tcPr anchor="ctr"/>
                </a:tc>
                <a:tc>
                  <a:txBody>
                    <a:bodyPr/>
                    <a:lstStyle/>
                    <a:p>
                      <a:r>
                        <a:rPr lang="pt-BR" sz="1100" dirty="0"/>
                        <a:t>Podemos usar o algoritmo de regressão linear para prever o preço de uma casa com base em sua localização e metragem.</a:t>
                      </a:r>
                    </a:p>
                  </a:txBody>
                  <a:tcPr/>
                </a:tc>
                <a:extLst>
                  <a:ext uri="{0D108BD9-81ED-4DB2-BD59-A6C34878D82A}">
                    <a16:rowId xmlns:a16="http://schemas.microsoft.com/office/drawing/2014/main" val="3502904962"/>
                  </a:ext>
                </a:extLst>
              </a:tr>
              <a:tr h="370840">
                <a:tc>
                  <a:txBody>
                    <a:bodyPr/>
                    <a:lstStyle/>
                    <a:p>
                      <a:r>
                        <a:rPr lang="pt-BR" sz="1100" kern="1200" dirty="0">
                          <a:solidFill>
                            <a:schemeClr val="dk1"/>
                          </a:solidFill>
                          <a:latin typeface="+mn-lt"/>
                          <a:ea typeface="+mn-ea"/>
                          <a:cs typeface="+mn-cs"/>
                        </a:rPr>
                        <a:t>Regressão Logística</a:t>
                      </a:r>
                    </a:p>
                  </a:txBody>
                  <a:tcPr anchor="ctr"/>
                </a:tc>
                <a:tc>
                  <a:txBody>
                    <a:bodyPr/>
                    <a:lstStyle/>
                    <a:p>
                      <a:r>
                        <a:rPr lang="pt-BR" sz="1100" kern="1200" dirty="0">
                          <a:solidFill>
                            <a:schemeClr val="dk1"/>
                          </a:solidFill>
                          <a:latin typeface="+mn-lt"/>
                          <a:ea typeface="+mn-ea"/>
                          <a:cs typeface="+mn-cs"/>
                        </a:rPr>
                        <a:t>Funciona de modo similar ao algoritmo de Regressão Linear, mas, em vez de um valor contínuo, ela prevê classe. Ou seja, seu retorno será limitado a 0 ou 1, Sim/Não, verdadeiro/falso etc.</a:t>
                      </a:r>
                    </a:p>
                  </a:txBody>
                  <a:tcPr anchor="ctr"/>
                </a:tc>
                <a:tc>
                  <a:txBody>
                    <a:bodyPr/>
                    <a:lstStyle/>
                    <a:p>
                      <a:r>
                        <a:rPr lang="pt-BR" sz="1100" dirty="0"/>
                        <a:t>Um exemplo e aplicação desse algoritmo é o sistema de classificação de e-mails como SPAM. Com base no histórico de e-mail marcados como spam ou não spam a Regressão Logística aprende a separar os e-mails nessas duas classes</a:t>
                      </a:r>
                      <a:endParaRPr lang="pt-BR" sz="1100" b="1" i="1" kern="1200" dirty="0">
                        <a:solidFill>
                          <a:schemeClr val="dk1"/>
                        </a:solidFill>
                        <a:latin typeface="+mn-lt"/>
                        <a:ea typeface="+mn-ea"/>
                        <a:cs typeface="+mn-cs"/>
                      </a:endParaRPr>
                    </a:p>
                  </a:txBody>
                  <a:tcPr/>
                </a:tc>
                <a:extLst>
                  <a:ext uri="{0D108BD9-81ED-4DB2-BD59-A6C34878D82A}">
                    <a16:rowId xmlns:a16="http://schemas.microsoft.com/office/drawing/2014/main" val="801379448"/>
                  </a:ext>
                </a:extLst>
              </a:tr>
            </a:tbl>
          </a:graphicData>
        </a:graphic>
      </p:graphicFrame>
      <p:sp>
        <p:nvSpPr>
          <p:cNvPr id="11" name="CaixaDeTexto 10">
            <a:extLst>
              <a:ext uri="{FF2B5EF4-FFF2-40B4-BE49-F238E27FC236}">
                <a16:creationId xmlns:a16="http://schemas.microsoft.com/office/drawing/2014/main" id="{3E54E311-4201-E845-69F2-9415402788CC}"/>
              </a:ext>
            </a:extLst>
          </p:cNvPr>
          <p:cNvSpPr txBox="1"/>
          <p:nvPr/>
        </p:nvSpPr>
        <p:spPr>
          <a:xfrm>
            <a:off x="609598" y="1312697"/>
            <a:ext cx="7333131" cy="646331"/>
          </a:xfrm>
          <a:prstGeom prst="rect">
            <a:avLst/>
          </a:prstGeom>
          <a:noFill/>
        </p:spPr>
        <p:txBody>
          <a:bodyPr wrap="square" rtlCol="0">
            <a:spAutoFit/>
          </a:bodyPr>
          <a:lstStyle/>
          <a:p>
            <a:r>
              <a:rPr lang="pt-BR" b="1" dirty="0"/>
              <a:t>Regressão Linear e Logística</a:t>
            </a:r>
          </a:p>
          <a:p>
            <a:endParaRPr lang="pt-BR" b="1" dirty="0"/>
          </a:p>
        </p:txBody>
      </p:sp>
    </p:spTree>
    <p:extLst>
      <p:ext uri="{BB962C8B-B14F-4D97-AF65-F5344CB8AC3E}">
        <p14:creationId xmlns:p14="http://schemas.microsoft.com/office/powerpoint/2010/main" val="278710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C147-EF8C-EA8A-08BB-53590945A2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D4BACB-FBAC-6811-B882-5D5D2ED42A28}"/>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graphicFrame>
        <p:nvGraphicFramePr>
          <p:cNvPr id="10" name="Tabela 9">
            <a:extLst>
              <a:ext uri="{FF2B5EF4-FFF2-40B4-BE49-F238E27FC236}">
                <a16:creationId xmlns:a16="http://schemas.microsoft.com/office/drawing/2014/main" id="{177F8614-8841-C49B-6FD5-24F9417A0C9A}"/>
              </a:ext>
            </a:extLst>
          </p:cNvPr>
          <p:cNvGraphicFramePr>
            <a:graphicFrameLocks noGrp="1"/>
          </p:cNvGraphicFramePr>
          <p:nvPr>
            <p:extLst>
              <p:ext uri="{D42A27DB-BD31-4B8C-83A1-F6EECF244321}">
                <p14:modId xmlns:p14="http://schemas.microsoft.com/office/powerpoint/2010/main" val="1617710870"/>
              </p:ext>
            </p:extLst>
          </p:nvPr>
        </p:nvGraphicFramePr>
        <p:xfrm>
          <a:off x="788895" y="2369171"/>
          <a:ext cx="10318375" cy="1524000"/>
        </p:xfrm>
        <a:graphic>
          <a:graphicData uri="http://schemas.openxmlformats.org/drawingml/2006/table">
            <a:tbl>
              <a:tblPr bandRow="1">
                <a:tableStyleId>{5C22544A-7EE6-4342-B048-85BDC9FD1C3A}</a:tableStyleId>
              </a:tblPr>
              <a:tblGrid>
                <a:gridCol w="2626658">
                  <a:extLst>
                    <a:ext uri="{9D8B030D-6E8A-4147-A177-3AD203B41FA5}">
                      <a16:colId xmlns:a16="http://schemas.microsoft.com/office/drawing/2014/main" val="2884862861"/>
                    </a:ext>
                  </a:extLst>
                </a:gridCol>
                <a:gridCol w="4021045">
                  <a:extLst>
                    <a:ext uri="{9D8B030D-6E8A-4147-A177-3AD203B41FA5}">
                      <a16:colId xmlns:a16="http://schemas.microsoft.com/office/drawing/2014/main" val="2837866663"/>
                    </a:ext>
                  </a:extLst>
                </a:gridCol>
                <a:gridCol w="3670672">
                  <a:extLst>
                    <a:ext uri="{9D8B030D-6E8A-4147-A177-3AD203B41FA5}">
                      <a16:colId xmlns:a16="http://schemas.microsoft.com/office/drawing/2014/main" val="2164094311"/>
                    </a:ext>
                  </a:extLst>
                </a:gridCol>
              </a:tblGrid>
              <a:tr h="440965">
                <a:tc>
                  <a:txBody>
                    <a:bodyPr/>
                    <a:lstStyle/>
                    <a:p>
                      <a:r>
                        <a:rPr lang="pt-BR" sz="1100" dirty="0" err="1"/>
                        <a:t>Decision</a:t>
                      </a:r>
                      <a:r>
                        <a:rPr lang="pt-BR" sz="1100" dirty="0"/>
                        <a:t> </a:t>
                      </a:r>
                      <a:r>
                        <a:rPr lang="pt-BR" sz="1100" dirty="0" err="1"/>
                        <a:t>Tree</a:t>
                      </a:r>
                      <a:endParaRPr lang="pt-BR" sz="1100" dirty="0"/>
                    </a:p>
                  </a:txBody>
                  <a:tcPr anchor="ctr"/>
                </a:tc>
                <a:tc>
                  <a:txBody>
                    <a:bodyPr/>
                    <a:lstStyle/>
                    <a:p>
                      <a:r>
                        <a:rPr lang="pt-BR" sz="1100" dirty="0"/>
                        <a:t>Algoritmos que utilizam uma estrutura de árvore para tomar decisões baseadas em características dos dados. Cada nó da árvore representa uma decisão com base em uma característica porém são mais propensas ao </a:t>
                      </a:r>
                      <a:r>
                        <a:rPr lang="pt-BR" sz="1100" dirty="0" err="1"/>
                        <a:t>overfitting</a:t>
                      </a:r>
                      <a:endParaRPr lang="pt-BR" sz="800" i="1" dirty="0"/>
                    </a:p>
                  </a:txBody>
                  <a:tcPr anchor="ctr"/>
                </a:tc>
                <a:tc>
                  <a:txBody>
                    <a:bodyPr/>
                    <a:lstStyle/>
                    <a:p>
                      <a:r>
                        <a:rPr lang="pt-BR" sz="1100" dirty="0"/>
                        <a:t>No diagnóstico de doenças, uma árvore de decisão pode fazer perguntas baseadas em sintomas e chegar em um resultado possível.</a:t>
                      </a:r>
                    </a:p>
                  </a:txBody>
                  <a:tcPr/>
                </a:tc>
                <a:extLst>
                  <a:ext uri="{0D108BD9-81ED-4DB2-BD59-A6C34878D82A}">
                    <a16:rowId xmlns:a16="http://schemas.microsoft.com/office/drawing/2014/main" val="3502904962"/>
                  </a:ext>
                </a:extLst>
              </a:tr>
              <a:tr h="370840">
                <a:tc>
                  <a:txBody>
                    <a:bodyPr/>
                    <a:lstStyle/>
                    <a:p>
                      <a:r>
                        <a:rPr lang="pt-BR" sz="1100" kern="1200" dirty="0">
                          <a:solidFill>
                            <a:schemeClr val="dk1"/>
                          </a:solidFill>
                          <a:latin typeface="+mn-lt"/>
                          <a:ea typeface="+mn-ea"/>
                          <a:cs typeface="+mn-cs"/>
                        </a:rPr>
                        <a:t>Random Forest</a:t>
                      </a:r>
                    </a:p>
                  </a:txBody>
                  <a:tcPr anchor="ctr"/>
                </a:tc>
                <a:tc>
                  <a:txBody>
                    <a:bodyPr/>
                    <a:lstStyle/>
                    <a:p>
                      <a:r>
                        <a:rPr lang="pt-BR" sz="1100" kern="1200" dirty="0">
                          <a:solidFill>
                            <a:schemeClr val="dk1"/>
                          </a:solidFill>
                          <a:latin typeface="+mn-lt"/>
                          <a:ea typeface="+mn-ea"/>
                          <a:cs typeface="+mn-cs"/>
                        </a:rPr>
                        <a:t>Combinação de várias árvores de decisão, onde cada árvore contribui com um ‘voto’ na decisão final. Isso aumenta a precisão e robustez das previsões. Porém perde-se em </a:t>
                      </a:r>
                      <a:r>
                        <a:rPr lang="pt-BR" sz="1100" kern="1200" dirty="0" err="1">
                          <a:solidFill>
                            <a:schemeClr val="dk1"/>
                          </a:solidFill>
                          <a:latin typeface="+mn-lt"/>
                          <a:ea typeface="+mn-ea"/>
                          <a:cs typeface="+mn-cs"/>
                        </a:rPr>
                        <a:t>observabilidade</a:t>
                      </a:r>
                      <a:r>
                        <a:rPr lang="pt-BR" sz="1100" kern="1200" dirty="0">
                          <a:solidFill>
                            <a:schemeClr val="dk1"/>
                          </a:solidFill>
                          <a:latin typeface="+mn-lt"/>
                          <a:ea typeface="+mn-ea"/>
                          <a:cs typeface="+mn-cs"/>
                        </a:rPr>
                        <a:t> e interpretação de resultados</a:t>
                      </a:r>
                    </a:p>
                  </a:txBody>
                  <a:tcPr anchor="ctr"/>
                </a:tc>
                <a:tc>
                  <a:txBody>
                    <a:bodyPr/>
                    <a:lstStyle/>
                    <a:p>
                      <a:r>
                        <a:rPr lang="pt-BR" sz="1100" b="0" i="0" kern="1200" dirty="0">
                          <a:solidFill>
                            <a:schemeClr val="dk1"/>
                          </a:solidFill>
                          <a:latin typeface="+mn-lt"/>
                          <a:ea typeface="+mn-ea"/>
                          <a:cs typeface="+mn-cs"/>
                        </a:rPr>
                        <a:t>Aprovação ou não da concessão de crédito com base em múltiplos fatores como renda, histórico financeiro, idade, etc.</a:t>
                      </a:r>
                    </a:p>
                  </a:txBody>
                  <a:tcPr/>
                </a:tc>
                <a:extLst>
                  <a:ext uri="{0D108BD9-81ED-4DB2-BD59-A6C34878D82A}">
                    <a16:rowId xmlns:a16="http://schemas.microsoft.com/office/drawing/2014/main" val="801379448"/>
                  </a:ext>
                </a:extLst>
              </a:tr>
            </a:tbl>
          </a:graphicData>
        </a:graphic>
      </p:graphicFrame>
      <p:sp>
        <p:nvSpPr>
          <p:cNvPr id="11" name="CaixaDeTexto 10">
            <a:extLst>
              <a:ext uri="{FF2B5EF4-FFF2-40B4-BE49-F238E27FC236}">
                <a16:creationId xmlns:a16="http://schemas.microsoft.com/office/drawing/2014/main" id="{F30D9D52-D623-F3C4-1960-106FDFF4CA15}"/>
              </a:ext>
            </a:extLst>
          </p:cNvPr>
          <p:cNvSpPr txBox="1"/>
          <p:nvPr/>
        </p:nvSpPr>
        <p:spPr>
          <a:xfrm>
            <a:off x="609598" y="1312697"/>
            <a:ext cx="7333131" cy="646331"/>
          </a:xfrm>
          <a:prstGeom prst="rect">
            <a:avLst/>
          </a:prstGeom>
          <a:noFill/>
        </p:spPr>
        <p:txBody>
          <a:bodyPr wrap="square" rtlCol="0">
            <a:spAutoFit/>
          </a:bodyPr>
          <a:lstStyle/>
          <a:p>
            <a:r>
              <a:rPr lang="pt-BR" b="1" dirty="0" err="1"/>
              <a:t>Decision</a:t>
            </a:r>
            <a:r>
              <a:rPr lang="pt-BR" b="1" dirty="0"/>
              <a:t> </a:t>
            </a:r>
            <a:r>
              <a:rPr lang="pt-BR" b="1" dirty="0" err="1"/>
              <a:t>Tree</a:t>
            </a:r>
            <a:r>
              <a:rPr lang="pt-BR" b="1" dirty="0"/>
              <a:t> (Árvores de Decisão) e Random </a:t>
            </a:r>
            <a:r>
              <a:rPr lang="pt-BR" b="1" dirty="0" err="1"/>
              <a:t>Forests</a:t>
            </a:r>
            <a:r>
              <a:rPr lang="pt-BR" b="1" dirty="0"/>
              <a:t> (Florestas aleatórias)</a:t>
            </a:r>
          </a:p>
          <a:p>
            <a:endParaRPr lang="pt-BR" b="1" dirty="0"/>
          </a:p>
        </p:txBody>
      </p:sp>
      <p:sp>
        <p:nvSpPr>
          <p:cNvPr id="5" name="Retângulo: Canto Dobrado 4">
            <a:extLst>
              <a:ext uri="{FF2B5EF4-FFF2-40B4-BE49-F238E27FC236}">
                <a16:creationId xmlns:a16="http://schemas.microsoft.com/office/drawing/2014/main" id="{EFC4CF5A-DFED-ED13-006D-2DAF12FE20A3}"/>
              </a:ext>
            </a:extLst>
          </p:cNvPr>
          <p:cNvSpPr/>
          <p:nvPr/>
        </p:nvSpPr>
        <p:spPr>
          <a:xfrm rot="20618389">
            <a:off x="2209753" y="4485237"/>
            <a:ext cx="1515133" cy="1554168"/>
          </a:xfrm>
          <a:prstGeom prst="foldedCorne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Prático</a:t>
            </a:r>
          </a:p>
          <a:p>
            <a:pPr algn="ctr"/>
            <a:r>
              <a:rPr lang="pt-BR" sz="1600" dirty="0">
                <a:solidFill>
                  <a:sysClr val="windowText" lastClr="000000"/>
                </a:solidFill>
              </a:rPr>
              <a:t>EX02 - Titanic </a:t>
            </a:r>
            <a:r>
              <a:rPr lang="pt-BR" sz="1600" dirty="0" err="1">
                <a:solidFill>
                  <a:sysClr val="windowText" lastClr="000000"/>
                </a:solidFill>
              </a:rPr>
              <a:t>Survival</a:t>
            </a:r>
            <a:endParaRPr lang="pt-BR" sz="1600" dirty="0">
              <a:solidFill>
                <a:sysClr val="windowText" lastClr="000000"/>
              </a:solidFill>
            </a:endParaRPr>
          </a:p>
        </p:txBody>
      </p:sp>
      <p:sp>
        <p:nvSpPr>
          <p:cNvPr id="9" name="Retângulo: Canto Dobrado 8">
            <a:extLst>
              <a:ext uri="{FF2B5EF4-FFF2-40B4-BE49-F238E27FC236}">
                <a16:creationId xmlns:a16="http://schemas.microsoft.com/office/drawing/2014/main" id="{77D14DCF-15AA-EF63-1312-1A254D6A3627}"/>
              </a:ext>
            </a:extLst>
          </p:cNvPr>
          <p:cNvSpPr/>
          <p:nvPr/>
        </p:nvSpPr>
        <p:spPr>
          <a:xfrm rot="20618389">
            <a:off x="6813127" y="4485237"/>
            <a:ext cx="1515133" cy="1554168"/>
          </a:xfrm>
          <a:prstGeom prst="foldedCorne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Prático</a:t>
            </a:r>
          </a:p>
          <a:p>
            <a:pPr algn="ctr"/>
            <a:r>
              <a:rPr lang="pt-BR" sz="1600" dirty="0" err="1">
                <a:solidFill>
                  <a:sysClr val="windowText" lastClr="000000"/>
                </a:solidFill>
              </a:rPr>
              <a:t>Fraud</a:t>
            </a:r>
            <a:r>
              <a:rPr lang="pt-BR" sz="1600" dirty="0">
                <a:solidFill>
                  <a:sysClr val="windowText" lastClr="000000"/>
                </a:solidFill>
              </a:rPr>
              <a:t> </a:t>
            </a:r>
            <a:r>
              <a:rPr lang="pt-BR" sz="1600" dirty="0" err="1">
                <a:solidFill>
                  <a:sysClr val="windowText" lastClr="000000"/>
                </a:solidFill>
              </a:rPr>
              <a:t>Detection</a:t>
            </a:r>
            <a:r>
              <a:rPr lang="pt-BR" sz="1600" dirty="0">
                <a:solidFill>
                  <a:sysClr val="windowText" lastClr="000000"/>
                </a:solidFill>
              </a:rPr>
              <a:t> KNIME</a:t>
            </a:r>
          </a:p>
        </p:txBody>
      </p:sp>
    </p:spTree>
    <p:extLst>
      <p:ext uri="{BB962C8B-B14F-4D97-AF65-F5344CB8AC3E}">
        <p14:creationId xmlns:p14="http://schemas.microsoft.com/office/powerpoint/2010/main" val="224872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999F8-CB88-2DCC-716E-1549D582897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32A01E-660D-7021-F271-A2C31ADFBA4C}"/>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sp>
        <p:nvSpPr>
          <p:cNvPr id="11" name="CaixaDeTexto 10">
            <a:extLst>
              <a:ext uri="{FF2B5EF4-FFF2-40B4-BE49-F238E27FC236}">
                <a16:creationId xmlns:a16="http://schemas.microsoft.com/office/drawing/2014/main" id="{833B6352-6193-D5EF-115C-24A8B4835D65}"/>
              </a:ext>
            </a:extLst>
          </p:cNvPr>
          <p:cNvSpPr txBox="1"/>
          <p:nvPr/>
        </p:nvSpPr>
        <p:spPr>
          <a:xfrm>
            <a:off x="609598" y="1312697"/>
            <a:ext cx="7333131" cy="646331"/>
          </a:xfrm>
          <a:prstGeom prst="rect">
            <a:avLst/>
          </a:prstGeom>
          <a:noFill/>
        </p:spPr>
        <p:txBody>
          <a:bodyPr wrap="square" rtlCol="0">
            <a:spAutoFit/>
          </a:bodyPr>
          <a:lstStyle/>
          <a:p>
            <a:r>
              <a:rPr lang="pt-BR" b="1" dirty="0"/>
              <a:t>Redes Neurais e </a:t>
            </a:r>
            <a:r>
              <a:rPr lang="pt-BR" b="1" dirty="0" err="1"/>
              <a:t>Deep</a:t>
            </a:r>
            <a:r>
              <a:rPr lang="pt-BR" b="1" dirty="0"/>
              <a:t> Learning</a:t>
            </a:r>
          </a:p>
          <a:p>
            <a:endParaRPr lang="pt-BR" b="1" dirty="0"/>
          </a:p>
        </p:txBody>
      </p:sp>
      <p:sp>
        <p:nvSpPr>
          <p:cNvPr id="5" name="CaixaDeTexto 4">
            <a:extLst>
              <a:ext uri="{FF2B5EF4-FFF2-40B4-BE49-F238E27FC236}">
                <a16:creationId xmlns:a16="http://schemas.microsoft.com/office/drawing/2014/main" id="{BB106474-F8DB-B14B-5E34-8FBADBD8DD8E}"/>
              </a:ext>
            </a:extLst>
          </p:cNvPr>
          <p:cNvSpPr txBox="1"/>
          <p:nvPr/>
        </p:nvSpPr>
        <p:spPr>
          <a:xfrm>
            <a:off x="609597" y="1780159"/>
            <a:ext cx="7333131" cy="2308324"/>
          </a:xfrm>
          <a:prstGeom prst="rect">
            <a:avLst/>
          </a:prstGeom>
          <a:noFill/>
        </p:spPr>
        <p:txBody>
          <a:bodyPr wrap="square" rtlCol="0">
            <a:spAutoFit/>
          </a:bodyPr>
          <a:lstStyle/>
          <a:p>
            <a:pPr marL="285750" indent="-285750">
              <a:buFont typeface="Arial" panose="020B0604020202020204" pitchFamily="34" charset="0"/>
              <a:buChar char="•"/>
            </a:pPr>
            <a:r>
              <a:rPr lang="pt-BR" dirty="0"/>
              <a:t>Inspiradas no funcionamento do cérebro humano e tentam solucionar problemas complicados, como resumir documentos ou reconhecer rostos com grande precisão.</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Assim como nosso cérebro que possuí células chamadas “neurônios” e trocam informações entre si, as redes neurais artificiais possuem neurônios artificiais, chamados “nós”, que trabalham juntos para resolver um problema. </a:t>
            </a:r>
          </a:p>
        </p:txBody>
      </p:sp>
    </p:spTree>
    <p:extLst>
      <p:ext uri="{BB962C8B-B14F-4D97-AF65-F5344CB8AC3E}">
        <p14:creationId xmlns:p14="http://schemas.microsoft.com/office/powerpoint/2010/main" val="165157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5286C-2A08-14AE-6C18-EA055879D04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9CE872-D90E-3CD1-79D8-02F48861644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sp>
        <p:nvSpPr>
          <p:cNvPr id="11" name="CaixaDeTexto 10">
            <a:extLst>
              <a:ext uri="{FF2B5EF4-FFF2-40B4-BE49-F238E27FC236}">
                <a16:creationId xmlns:a16="http://schemas.microsoft.com/office/drawing/2014/main" id="{FD4F12F7-CB2A-55E5-6A5F-842BD59C1EDB}"/>
              </a:ext>
            </a:extLst>
          </p:cNvPr>
          <p:cNvSpPr txBox="1"/>
          <p:nvPr/>
        </p:nvSpPr>
        <p:spPr>
          <a:xfrm>
            <a:off x="609598" y="1312697"/>
            <a:ext cx="7333131" cy="646331"/>
          </a:xfrm>
          <a:prstGeom prst="rect">
            <a:avLst/>
          </a:prstGeom>
          <a:noFill/>
        </p:spPr>
        <p:txBody>
          <a:bodyPr wrap="square" rtlCol="0">
            <a:spAutoFit/>
          </a:bodyPr>
          <a:lstStyle/>
          <a:p>
            <a:r>
              <a:rPr lang="pt-BR" b="1" dirty="0"/>
              <a:t>Redes Neurais e </a:t>
            </a:r>
            <a:r>
              <a:rPr lang="pt-BR" b="1" dirty="0" err="1"/>
              <a:t>Deep</a:t>
            </a:r>
            <a:r>
              <a:rPr lang="pt-BR" b="1" dirty="0"/>
              <a:t> Learning</a:t>
            </a:r>
          </a:p>
          <a:p>
            <a:endParaRPr lang="pt-BR" b="1" dirty="0"/>
          </a:p>
        </p:txBody>
      </p:sp>
      <p:pic>
        <p:nvPicPr>
          <p:cNvPr id="2050" name="Picture 2" descr="Understanding Feedforward Neural Networks | LearnOpenCV">
            <a:extLst>
              <a:ext uri="{FF2B5EF4-FFF2-40B4-BE49-F238E27FC236}">
                <a16:creationId xmlns:a16="http://schemas.microsoft.com/office/drawing/2014/main" id="{ADBFF5B5-0550-EE9C-2CD8-9660ABA3E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8" y="1959028"/>
            <a:ext cx="4953000" cy="27860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aining Deep Neural Networks. Deep Learning Accessories | by Ravindra  Parmar | Towards Data Science">
            <a:extLst>
              <a:ext uri="{FF2B5EF4-FFF2-40B4-BE49-F238E27FC236}">
                <a16:creationId xmlns:a16="http://schemas.microsoft.com/office/drawing/2014/main" id="{8E0AD6E2-121B-705D-15DE-ADFEB2131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598" y="1881851"/>
            <a:ext cx="5882641" cy="258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77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56EF-D9FE-BBD8-B193-58B04EE33F7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6F48BA-AF71-DE9A-75E0-7AC7C43B26EE}"/>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graphicFrame>
        <p:nvGraphicFramePr>
          <p:cNvPr id="10" name="Tabela 9">
            <a:extLst>
              <a:ext uri="{FF2B5EF4-FFF2-40B4-BE49-F238E27FC236}">
                <a16:creationId xmlns:a16="http://schemas.microsoft.com/office/drawing/2014/main" id="{CB5718E8-3D6F-92FF-E7BD-76708164E811}"/>
              </a:ext>
            </a:extLst>
          </p:cNvPr>
          <p:cNvGraphicFramePr>
            <a:graphicFrameLocks noGrp="1"/>
          </p:cNvGraphicFramePr>
          <p:nvPr>
            <p:extLst>
              <p:ext uri="{D42A27DB-BD31-4B8C-83A1-F6EECF244321}">
                <p14:modId xmlns:p14="http://schemas.microsoft.com/office/powerpoint/2010/main" val="3440241616"/>
              </p:ext>
            </p:extLst>
          </p:nvPr>
        </p:nvGraphicFramePr>
        <p:xfrm>
          <a:off x="609598" y="2103325"/>
          <a:ext cx="11180374" cy="3154944"/>
        </p:xfrm>
        <a:graphic>
          <a:graphicData uri="http://schemas.openxmlformats.org/drawingml/2006/table">
            <a:tbl>
              <a:tblPr bandRow="1">
                <a:tableStyleId>{5C22544A-7EE6-4342-B048-85BDC9FD1C3A}</a:tableStyleId>
              </a:tblPr>
              <a:tblGrid>
                <a:gridCol w="5360887">
                  <a:extLst>
                    <a:ext uri="{9D8B030D-6E8A-4147-A177-3AD203B41FA5}">
                      <a16:colId xmlns:a16="http://schemas.microsoft.com/office/drawing/2014/main" val="2884862861"/>
                    </a:ext>
                  </a:extLst>
                </a:gridCol>
                <a:gridCol w="5819487">
                  <a:extLst>
                    <a:ext uri="{9D8B030D-6E8A-4147-A177-3AD203B41FA5}">
                      <a16:colId xmlns:a16="http://schemas.microsoft.com/office/drawing/2014/main" val="2837866663"/>
                    </a:ext>
                  </a:extLst>
                </a:gridCol>
              </a:tblGrid>
              <a:tr h="579648">
                <a:tc>
                  <a:txBody>
                    <a:bodyPr/>
                    <a:lstStyle/>
                    <a:p>
                      <a:r>
                        <a:rPr lang="pt-BR" sz="1200" b="1" dirty="0" err="1"/>
                        <a:t>Feedfoward</a:t>
                      </a:r>
                      <a:endParaRPr lang="pt-BR" sz="1200" b="1" dirty="0"/>
                    </a:p>
                  </a:txBody>
                  <a:tcPr marL="96608" marR="96608" marT="48304" marB="48304" anchor="ctr"/>
                </a:tc>
                <a:tc>
                  <a:txBody>
                    <a:bodyPr/>
                    <a:lstStyle/>
                    <a:p>
                      <a:r>
                        <a:rPr lang="pt-BR" sz="1200" dirty="0"/>
                        <a:t>Os dados são processados em uma única direção, do nó de entrada para o nó de saída. Usa o processo de feedback para aprimorar previsões</a:t>
                      </a:r>
                      <a:endParaRPr lang="pt-BR" sz="1200" i="1" dirty="0"/>
                    </a:p>
                    <a:p>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Backpropaggation</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kern="1200" dirty="0">
                          <a:solidFill>
                            <a:schemeClr val="dk1"/>
                          </a:solidFill>
                          <a:latin typeface="+mn-lt"/>
                          <a:ea typeface="+mn-ea"/>
                          <a:cs typeface="+mn-cs"/>
                        </a:rPr>
                        <a:t>Os dados fluem por vários caminhos, porém somente um caminho é o correto. Para encontrar esse caminho a rede neural usa o seguinte processo:</a:t>
                      </a:r>
                    </a:p>
                    <a:p>
                      <a:pPr marL="0" indent="0">
                        <a:buFont typeface="+mj-lt"/>
                        <a:buNone/>
                      </a:pPr>
                      <a:endParaRPr lang="pt-BR" sz="1200" kern="1200" dirty="0">
                        <a:solidFill>
                          <a:schemeClr val="dk1"/>
                        </a:solidFill>
                        <a:latin typeface="+mn-lt"/>
                        <a:ea typeface="+mn-ea"/>
                        <a:cs typeface="+mn-cs"/>
                      </a:endParaRPr>
                    </a:p>
                    <a:p>
                      <a:pPr marL="228600" indent="-228600">
                        <a:buFont typeface="+mj-lt"/>
                        <a:buAutoNum type="arabicPeriod"/>
                      </a:pPr>
                      <a:r>
                        <a:rPr lang="pt-BR" sz="1200" kern="1200" dirty="0">
                          <a:solidFill>
                            <a:schemeClr val="dk1"/>
                          </a:solidFill>
                          <a:latin typeface="+mn-lt"/>
                          <a:ea typeface="+mn-ea"/>
                          <a:cs typeface="+mn-cs"/>
                        </a:rPr>
                        <a:t>Cada nó tem um palpite sobre o próximo nó do caminho.</a:t>
                      </a:r>
                    </a:p>
                    <a:p>
                      <a:pPr marL="228600" indent="-228600">
                        <a:buFont typeface="+mj-lt"/>
                        <a:buAutoNum type="arabicPeriod"/>
                      </a:pPr>
                      <a:r>
                        <a:rPr lang="pt-BR" sz="1200" kern="1200" dirty="0">
                          <a:solidFill>
                            <a:schemeClr val="dk1"/>
                          </a:solidFill>
                          <a:latin typeface="+mn-lt"/>
                          <a:ea typeface="+mn-ea"/>
                          <a:cs typeface="+mn-cs"/>
                        </a:rPr>
                        <a:t>Ele verifica se o palpite estava correto. Os nós atribuem valores mais altos aos caminhos que levam a palpites mais precisos e valores de peso mais baixo para os caminhos do nó que levam a palpites incorretos.</a:t>
                      </a:r>
                    </a:p>
                    <a:p>
                      <a:pPr marL="228600" indent="-228600">
                        <a:buFont typeface="+mj-lt"/>
                        <a:buAutoNum type="arabicPeriod"/>
                      </a:pPr>
                      <a:r>
                        <a:rPr lang="pt-BR" sz="1200" kern="1200" dirty="0">
                          <a:solidFill>
                            <a:schemeClr val="dk1"/>
                          </a:solidFill>
                          <a:latin typeface="+mn-lt"/>
                          <a:ea typeface="+mn-ea"/>
                          <a:cs typeface="+mn-cs"/>
                        </a:rPr>
                        <a:t>Para o próximo ponto de dados, os nós fazem uma nova previsão usando caminhos de peso mais alto e, em seguida, repetem a etapa 1.</a:t>
                      </a:r>
                    </a:p>
                  </a:txBody>
                  <a:tcPr marL="96608" marR="96608" marT="48304" marB="48304" anchor="ctr"/>
                </a:tc>
                <a:extLst>
                  <a:ext uri="{0D108BD9-81ED-4DB2-BD59-A6C34878D82A}">
                    <a16:rowId xmlns:a16="http://schemas.microsoft.com/office/drawing/2014/main" val="801379448"/>
                  </a:ext>
                </a:extLst>
              </a:tr>
              <a:tr h="805067">
                <a:tc>
                  <a:txBody>
                    <a:bodyPr/>
                    <a:lstStyle/>
                    <a:p>
                      <a:r>
                        <a:rPr lang="pt-BR" sz="1200" b="1" kern="1200" dirty="0">
                          <a:solidFill>
                            <a:schemeClr val="dk1"/>
                          </a:solidFill>
                          <a:latin typeface="+mn-lt"/>
                          <a:ea typeface="+mn-ea"/>
                          <a:cs typeface="+mn-cs"/>
                        </a:rPr>
                        <a:t>Redes Neurais </a:t>
                      </a:r>
                      <a:r>
                        <a:rPr lang="pt-BR" sz="1200" b="1" kern="1200" dirty="0" err="1">
                          <a:solidFill>
                            <a:schemeClr val="dk1"/>
                          </a:solidFill>
                          <a:latin typeface="+mn-lt"/>
                          <a:ea typeface="+mn-ea"/>
                          <a:cs typeface="+mn-cs"/>
                        </a:rPr>
                        <a:t>Convolucionais</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kern="1200" dirty="0">
                          <a:solidFill>
                            <a:schemeClr val="dk1"/>
                          </a:solidFill>
                          <a:latin typeface="+mn-lt"/>
                          <a:ea typeface="+mn-ea"/>
                          <a:cs typeface="+mn-cs"/>
                        </a:rPr>
                        <a:t>As camadas das </a:t>
                      </a:r>
                      <a:r>
                        <a:rPr lang="pt-BR" sz="1200" kern="1200" dirty="0" err="1">
                          <a:solidFill>
                            <a:schemeClr val="dk1"/>
                          </a:solidFill>
                          <a:latin typeface="+mn-lt"/>
                          <a:ea typeface="+mn-ea"/>
                          <a:cs typeface="+mn-cs"/>
                        </a:rPr>
                        <a:t>RNNs</a:t>
                      </a:r>
                      <a:r>
                        <a:rPr lang="pt-BR" sz="1200" kern="1200" dirty="0">
                          <a:solidFill>
                            <a:schemeClr val="dk1"/>
                          </a:solidFill>
                          <a:latin typeface="+mn-lt"/>
                          <a:ea typeface="+mn-ea"/>
                          <a:cs typeface="+mn-cs"/>
                        </a:rPr>
                        <a:t> executam funções matemáticas específicas, como resumo ou filtragem chamadas convoluções. São muito úteis para </a:t>
                      </a:r>
                      <a:r>
                        <a:rPr lang="pt-BR" sz="1200" kern="1200" dirty="0" err="1">
                          <a:solidFill>
                            <a:schemeClr val="dk1"/>
                          </a:solidFill>
                          <a:latin typeface="+mn-lt"/>
                          <a:ea typeface="+mn-ea"/>
                          <a:cs typeface="+mn-cs"/>
                        </a:rPr>
                        <a:t>tarefcas</a:t>
                      </a:r>
                      <a:r>
                        <a:rPr lang="pt-BR" sz="1200" kern="1200" dirty="0">
                          <a:solidFill>
                            <a:schemeClr val="dk1"/>
                          </a:solidFill>
                          <a:latin typeface="+mn-lt"/>
                          <a:ea typeface="+mn-ea"/>
                          <a:cs typeface="+mn-cs"/>
                        </a:rPr>
                        <a:t> de classificação de imagens pois podem extrair recursos relevantes das imagens como bordas, cores, profundidade etc. Cada recurso é trabalhado em uma cada oculta diferente.</a:t>
                      </a:r>
                    </a:p>
                  </a:txBody>
                  <a:tcPr marL="96608" marR="96608" marT="48304" marB="48304" anchor="ctr"/>
                </a:tc>
                <a:extLst>
                  <a:ext uri="{0D108BD9-81ED-4DB2-BD59-A6C34878D82A}">
                    <a16:rowId xmlns:a16="http://schemas.microsoft.com/office/drawing/2014/main" val="155115245"/>
                  </a:ext>
                </a:extLst>
              </a:tr>
            </a:tbl>
          </a:graphicData>
        </a:graphic>
      </p:graphicFrame>
      <p:sp>
        <p:nvSpPr>
          <p:cNvPr id="11" name="CaixaDeTexto 10">
            <a:extLst>
              <a:ext uri="{FF2B5EF4-FFF2-40B4-BE49-F238E27FC236}">
                <a16:creationId xmlns:a16="http://schemas.microsoft.com/office/drawing/2014/main" id="{DC60CB5C-4569-1D28-1DF7-A8C60FB92C71}"/>
              </a:ext>
            </a:extLst>
          </p:cNvPr>
          <p:cNvSpPr txBox="1"/>
          <p:nvPr/>
        </p:nvSpPr>
        <p:spPr>
          <a:xfrm>
            <a:off x="609598" y="1312697"/>
            <a:ext cx="7333131" cy="646331"/>
          </a:xfrm>
          <a:prstGeom prst="rect">
            <a:avLst/>
          </a:prstGeom>
          <a:noFill/>
        </p:spPr>
        <p:txBody>
          <a:bodyPr wrap="square" rtlCol="0">
            <a:spAutoFit/>
          </a:bodyPr>
          <a:lstStyle/>
          <a:p>
            <a:r>
              <a:rPr lang="pt-BR" b="1" dirty="0"/>
              <a:t>Tipos de Redes Neurais</a:t>
            </a:r>
          </a:p>
          <a:p>
            <a:endParaRPr lang="pt-BR" b="1" dirty="0"/>
          </a:p>
        </p:txBody>
      </p:sp>
      <p:sp>
        <p:nvSpPr>
          <p:cNvPr id="40" name="Retângulo: Canto Dobrado 39">
            <a:extLst>
              <a:ext uri="{FF2B5EF4-FFF2-40B4-BE49-F238E27FC236}">
                <a16:creationId xmlns:a16="http://schemas.microsoft.com/office/drawing/2014/main" id="{6BD2FACF-9651-425F-D98A-86653BCC2053}"/>
              </a:ext>
            </a:extLst>
          </p:cNvPr>
          <p:cNvSpPr/>
          <p:nvPr/>
        </p:nvSpPr>
        <p:spPr>
          <a:xfrm rot="20618389">
            <a:off x="4605446" y="2758331"/>
            <a:ext cx="1880684" cy="1554168"/>
          </a:xfrm>
          <a:prstGeom prst="foldedCorner">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Prático:</a:t>
            </a:r>
          </a:p>
          <a:p>
            <a:pPr algn="ctr"/>
            <a:r>
              <a:rPr lang="pt-BR" sz="1600" dirty="0">
                <a:solidFill>
                  <a:sysClr val="windowText" lastClr="000000"/>
                </a:solidFill>
              </a:rPr>
              <a:t>EX01 – Classificador de imagens</a:t>
            </a:r>
          </a:p>
        </p:txBody>
      </p:sp>
    </p:spTree>
    <p:extLst>
      <p:ext uri="{BB962C8B-B14F-4D97-AF65-F5344CB8AC3E}">
        <p14:creationId xmlns:p14="http://schemas.microsoft.com/office/powerpoint/2010/main" val="337964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fltVal val="0"/>
                                          </p:val>
                                        </p:tav>
                                        <p:tav tm="100000">
                                          <p:val>
                                            <p:strVal val="#ppt_w"/>
                                          </p:val>
                                        </p:tav>
                                      </p:tavLst>
                                    </p:anim>
                                    <p:anim calcmode="lin" valueType="num">
                                      <p:cBhvr>
                                        <p:cTn id="8" dur="1000" fill="hold"/>
                                        <p:tgtEl>
                                          <p:spTgt spid="40"/>
                                        </p:tgtEl>
                                        <p:attrNameLst>
                                          <p:attrName>ppt_h</p:attrName>
                                        </p:attrNameLst>
                                      </p:cBhvr>
                                      <p:tavLst>
                                        <p:tav tm="0">
                                          <p:val>
                                            <p:fltVal val="0"/>
                                          </p:val>
                                        </p:tav>
                                        <p:tav tm="100000">
                                          <p:val>
                                            <p:strVal val="#ppt_h"/>
                                          </p:val>
                                        </p:tav>
                                      </p:tavLst>
                                    </p:anim>
                                    <p:anim calcmode="lin" valueType="num">
                                      <p:cBhvr>
                                        <p:cTn id="9" dur="1000" fill="hold"/>
                                        <p:tgtEl>
                                          <p:spTgt spid="40"/>
                                        </p:tgtEl>
                                        <p:attrNameLst>
                                          <p:attrName>style.rotation</p:attrName>
                                        </p:attrNameLst>
                                      </p:cBhvr>
                                      <p:tavLst>
                                        <p:tav tm="0">
                                          <p:val>
                                            <p:fltVal val="90"/>
                                          </p:val>
                                        </p:tav>
                                        <p:tav tm="100000">
                                          <p:val>
                                            <p:fltVal val="0"/>
                                          </p:val>
                                        </p:tav>
                                      </p:tavLst>
                                    </p:anim>
                                    <p:animEffect transition="in" filter="fade">
                                      <p:cBhvr>
                                        <p:cTn id="1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26A5C-6A51-6E33-0BD6-9962BB6FCC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301AF59-605D-DD25-5370-003B80F2B3FD}"/>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áreas de aplicação de ML</a:t>
            </a:r>
          </a:p>
        </p:txBody>
      </p:sp>
      <p:sp>
        <p:nvSpPr>
          <p:cNvPr id="4" name="CaixaDeTexto 3">
            <a:extLst>
              <a:ext uri="{FF2B5EF4-FFF2-40B4-BE49-F238E27FC236}">
                <a16:creationId xmlns:a16="http://schemas.microsoft.com/office/drawing/2014/main" id="{F8D7C7CF-967D-5378-C171-1AE06B817432}"/>
              </a:ext>
            </a:extLst>
          </p:cNvPr>
          <p:cNvSpPr txBox="1"/>
          <p:nvPr/>
        </p:nvSpPr>
        <p:spPr>
          <a:xfrm>
            <a:off x="609598" y="1312697"/>
            <a:ext cx="7333131" cy="646331"/>
          </a:xfrm>
          <a:prstGeom prst="rect">
            <a:avLst/>
          </a:prstGeom>
          <a:noFill/>
        </p:spPr>
        <p:txBody>
          <a:bodyPr wrap="square" rtlCol="0">
            <a:spAutoFit/>
          </a:bodyPr>
          <a:lstStyle/>
          <a:p>
            <a:r>
              <a:rPr lang="pt-BR" b="1" dirty="0"/>
              <a:t>1 - Saúde</a:t>
            </a:r>
          </a:p>
          <a:p>
            <a:endParaRPr lang="pt-BR" b="1" dirty="0"/>
          </a:p>
        </p:txBody>
      </p:sp>
      <p:sp>
        <p:nvSpPr>
          <p:cNvPr id="8" name="CaixaDeTexto 7">
            <a:extLst>
              <a:ext uri="{FF2B5EF4-FFF2-40B4-BE49-F238E27FC236}">
                <a16:creationId xmlns:a16="http://schemas.microsoft.com/office/drawing/2014/main" id="{8AD7A1F9-96A6-B5E3-CF1B-26B756196710}"/>
              </a:ext>
            </a:extLst>
          </p:cNvPr>
          <p:cNvSpPr txBox="1"/>
          <p:nvPr/>
        </p:nvSpPr>
        <p:spPr>
          <a:xfrm>
            <a:off x="609597" y="1780159"/>
            <a:ext cx="7333131" cy="923330"/>
          </a:xfrm>
          <a:prstGeom prst="rect">
            <a:avLst/>
          </a:prstGeom>
          <a:noFill/>
        </p:spPr>
        <p:txBody>
          <a:bodyPr wrap="square" rtlCol="0">
            <a:spAutoFit/>
          </a:bodyPr>
          <a:lstStyle/>
          <a:p>
            <a:pPr marL="285750" indent="-285750">
              <a:buFont typeface="Arial" panose="020B0604020202020204" pitchFamily="34" charset="0"/>
              <a:buChar char="•"/>
            </a:pPr>
            <a:r>
              <a:rPr lang="pt-BR" dirty="0"/>
              <a:t>Diagnóstico por imagens – Microscópio, lesões de pele, Nervo ocular</a:t>
            </a:r>
          </a:p>
          <a:p>
            <a:pPr marL="285750" indent="-285750">
              <a:buFont typeface="Arial" panose="020B0604020202020204" pitchFamily="34" charset="0"/>
              <a:buChar char="•"/>
            </a:pPr>
            <a:r>
              <a:rPr lang="pt-BR" dirty="0"/>
              <a:t>Predição de riscos – Quedas, complicações pós-operatório</a:t>
            </a:r>
          </a:p>
          <a:p>
            <a:pPr marL="285750" indent="-285750">
              <a:buFont typeface="Arial" panose="020B0604020202020204" pitchFamily="34" charset="0"/>
              <a:buChar char="•"/>
            </a:pPr>
            <a:r>
              <a:rPr lang="pt-BR" dirty="0"/>
              <a:t>Análise laboratoriais – Analise de histórico médico, exames, etc.</a:t>
            </a:r>
          </a:p>
        </p:txBody>
      </p:sp>
      <p:pic>
        <p:nvPicPr>
          <p:cNvPr id="9" name="Analise de lesoes de pele - Google">
            <a:hlinkClick r:id="" action="ppaction://media"/>
            <a:extLst>
              <a:ext uri="{FF2B5EF4-FFF2-40B4-BE49-F238E27FC236}">
                <a16:creationId xmlns:a16="http://schemas.microsoft.com/office/drawing/2014/main" id="{C638743A-BB18-E7FC-522D-9085079E99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4092" y="1168400"/>
            <a:ext cx="10686473" cy="5432181"/>
          </a:xfrm>
          <a:prstGeom prst="rect">
            <a:avLst/>
          </a:prstGeom>
        </p:spPr>
      </p:pic>
    </p:spTree>
    <p:extLst>
      <p:ext uri="{BB962C8B-B14F-4D97-AF65-F5344CB8AC3E}">
        <p14:creationId xmlns:p14="http://schemas.microsoft.com/office/powerpoint/2010/main" val="71377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351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childTnLst>
        </p:cTn>
      </p:par>
    </p:tnLst>
    <p:bldLst>
      <p:bldP spid="4"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B4F51-7D80-ADAB-777C-6F44D23E036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A8C4D8-78C4-F783-9045-8F01B9776733}"/>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sp>
        <p:nvSpPr>
          <p:cNvPr id="11" name="CaixaDeTexto 10">
            <a:extLst>
              <a:ext uri="{FF2B5EF4-FFF2-40B4-BE49-F238E27FC236}">
                <a16:creationId xmlns:a16="http://schemas.microsoft.com/office/drawing/2014/main" id="{07DCF4C1-00B1-DC4E-3E0F-1DF8718033FC}"/>
              </a:ext>
            </a:extLst>
          </p:cNvPr>
          <p:cNvSpPr txBox="1"/>
          <p:nvPr/>
        </p:nvSpPr>
        <p:spPr>
          <a:xfrm>
            <a:off x="609598" y="1312697"/>
            <a:ext cx="7333131" cy="646331"/>
          </a:xfrm>
          <a:prstGeom prst="rect">
            <a:avLst/>
          </a:prstGeom>
          <a:noFill/>
        </p:spPr>
        <p:txBody>
          <a:bodyPr wrap="square" rtlCol="0">
            <a:spAutoFit/>
          </a:bodyPr>
          <a:lstStyle/>
          <a:p>
            <a:r>
              <a:rPr lang="pt-BR" b="1" dirty="0"/>
              <a:t>K-</a:t>
            </a:r>
            <a:r>
              <a:rPr lang="pt-BR" b="1" dirty="0" err="1"/>
              <a:t>Means</a:t>
            </a:r>
            <a:r>
              <a:rPr lang="pt-BR" b="1" dirty="0"/>
              <a:t>: Agrupamento e Descoberta de Padrões</a:t>
            </a:r>
          </a:p>
          <a:p>
            <a:endParaRPr lang="pt-BR" b="1" dirty="0"/>
          </a:p>
        </p:txBody>
      </p:sp>
      <p:sp>
        <p:nvSpPr>
          <p:cNvPr id="3" name="CaixaDeTexto 2">
            <a:extLst>
              <a:ext uri="{FF2B5EF4-FFF2-40B4-BE49-F238E27FC236}">
                <a16:creationId xmlns:a16="http://schemas.microsoft.com/office/drawing/2014/main" id="{E57B7325-3D87-92DB-8A0E-BED4CE89F3BB}"/>
              </a:ext>
            </a:extLst>
          </p:cNvPr>
          <p:cNvSpPr txBox="1"/>
          <p:nvPr/>
        </p:nvSpPr>
        <p:spPr>
          <a:xfrm>
            <a:off x="609598" y="1988171"/>
            <a:ext cx="6096000" cy="1323439"/>
          </a:xfrm>
          <a:prstGeom prst="rect">
            <a:avLst/>
          </a:prstGeom>
          <a:noFill/>
        </p:spPr>
        <p:txBody>
          <a:bodyPr wrap="square">
            <a:spAutoFit/>
          </a:bodyPr>
          <a:lstStyle/>
          <a:p>
            <a:r>
              <a:rPr lang="pt-BR" sz="1600" dirty="0"/>
              <a:t>Algoritmo de agrupamento que divide os dados em grupos de características semelhantes.</a:t>
            </a:r>
          </a:p>
          <a:p>
            <a:endParaRPr lang="pt-BR" sz="1600" dirty="0"/>
          </a:p>
          <a:p>
            <a:r>
              <a:rPr lang="pt-BR" sz="1600" dirty="0"/>
              <a:t>Um exemplo de aplicação é na segmentação de clientes para campanhas de marketing</a:t>
            </a:r>
          </a:p>
        </p:txBody>
      </p:sp>
      <p:pic>
        <p:nvPicPr>
          <p:cNvPr id="2050" name="Picture 2" descr="Unsupervised Machine Learning (KMeans Clustering) with Scikit-Learn | by  Charles Rajendran | Ascentic Technology | Medium">
            <a:extLst>
              <a:ext uri="{FF2B5EF4-FFF2-40B4-BE49-F238E27FC236}">
                <a16:creationId xmlns:a16="http://schemas.microsoft.com/office/drawing/2014/main" id="{EB5F57C5-E17A-7F27-2969-EA4C7CA90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586" y="3429000"/>
            <a:ext cx="6528828" cy="3318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92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EEB0-74D2-AB77-3961-D78E58C9AD5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D713F91-DB10-20CD-C21E-57EB63476C8E}"/>
              </a:ext>
            </a:extLst>
          </p:cNvPr>
          <p:cNvSpPr>
            <a:spLocks noGrp="1"/>
          </p:cNvSpPr>
          <p:nvPr>
            <p:ph type="ctrTitle"/>
          </p:nvPr>
        </p:nvSpPr>
        <p:spPr>
          <a:xfrm>
            <a:off x="1737359" y="3131676"/>
            <a:ext cx="8717282" cy="594648"/>
          </a:xfrm>
        </p:spPr>
        <p:txBody>
          <a:bodyPr anchor="ctr">
            <a:normAutofit fontScale="90000"/>
          </a:bodyPr>
          <a:lstStyle/>
          <a:p>
            <a:r>
              <a:rPr lang="pt-BR" sz="5400" dirty="0">
                <a:latin typeface="Source Sans Pro" panose="020B0503030403020204" pitchFamily="34" charset="0"/>
                <a:ea typeface="Source Sans Pro" panose="020B0503030403020204" pitchFamily="34" charset="0"/>
              </a:rPr>
              <a:t>Machine Learning  </a:t>
            </a:r>
            <a:br>
              <a:rPr lang="pt-BR" sz="5400"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Desafios e Limitações</a:t>
            </a:r>
            <a:endParaRPr lang="pt-BR" sz="5400" dirty="0">
              <a:solidFill>
                <a:srgbClr val="132537"/>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148902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E2B84-2DDF-0A5E-BAB0-165C98F075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07BA6A-DC7D-1777-0D92-5429A76BAD9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0C74DD3D-9B62-699E-819B-3E098E5D89AB}"/>
              </a:ext>
            </a:extLst>
          </p:cNvPr>
          <p:cNvSpPr txBox="1"/>
          <p:nvPr/>
        </p:nvSpPr>
        <p:spPr>
          <a:xfrm>
            <a:off x="609596" y="1295792"/>
            <a:ext cx="7333131" cy="646331"/>
          </a:xfrm>
          <a:prstGeom prst="rect">
            <a:avLst/>
          </a:prstGeom>
          <a:noFill/>
        </p:spPr>
        <p:txBody>
          <a:bodyPr wrap="square" rtlCol="0">
            <a:spAutoFit/>
          </a:bodyPr>
          <a:lstStyle/>
          <a:p>
            <a:r>
              <a:rPr lang="pt-BR" b="1" dirty="0"/>
              <a:t>Limitação de Dados</a:t>
            </a:r>
          </a:p>
          <a:p>
            <a:endParaRPr lang="pt-BR" b="1" dirty="0"/>
          </a:p>
        </p:txBody>
      </p:sp>
      <p:sp>
        <p:nvSpPr>
          <p:cNvPr id="3" name="CaixaDeTexto 2">
            <a:extLst>
              <a:ext uri="{FF2B5EF4-FFF2-40B4-BE49-F238E27FC236}">
                <a16:creationId xmlns:a16="http://schemas.microsoft.com/office/drawing/2014/main" id="{DC00116D-4433-B3F3-C671-B24F01D61897}"/>
              </a:ext>
            </a:extLst>
          </p:cNvPr>
          <p:cNvSpPr txBox="1"/>
          <p:nvPr/>
        </p:nvSpPr>
        <p:spPr>
          <a:xfrm>
            <a:off x="609596" y="2420652"/>
            <a:ext cx="7333131" cy="1446550"/>
          </a:xfrm>
          <a:prstGeom prst="rect">
            <a:avLst/>
          </a:prstGeom>
          <a:noFill/>
        </p:spPr>
        <p:txBody>
          <a:bodyPr wrap="square" rtlCol="0">
            <a:spAutoFit/>
          </a:bodyPr>
          <a:lstStyle/>
          <a:p>
            <a:r>
              <a:rPr lang="pt-BR" sz="1400" b="1" dirty="0"/>
              <a:t>Principais limitações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Insuficiência de dados</a:t>
            </a:r>
          </a:p>
          <a:p>
            <a:pPr marL="285750" indent="-285750">
              <a:buFont typeface="Wingdings" panose="05000000000000000000" pitchFamily="2" charset="2"/>
              <a:buChar char="Ø"/>
            </a:pPr>
            <a:r>
              <a:rPr lang="pt-BR" sz="1400" dirty="0"/>
              <a:t>Dados impróprios ou de baixa qualidade</a:t>
            </a:r>
          </a:p>
          <a:p>
            <a:pPr marL="285750" indent="-285750">
              <a:buFont typeface="Wingdings" panose="05000000000000000000" pitchFamily="2" charset="2"/>
              <a:buChar char="Ø"/>
            </a:pPr>
            <a:r>
              <a:rPr lang="pt-BR" sz="1400" dirty="0"/>
              <a:t>Representatividade</a:t>
            </a:r>
          </a:p>
          <a:p>
            <a:endParaRPr lang="pt-BR" b="1" dirty="0"/>
          </a:p>
        </p:txBody>
      </p:sp>
      <p:sp>
        <p:nvSpPr>
          <p:cNvPr id="7" name="CaixaDeTexto 6">
            <a:extLst>
              <a:ext uri="{FF2B5EF4-FFF2-40B4-BE49-F238E27FC236}">
                <a16:creationId xmlns:a16="http://schemas.microsoft.com/office/drawing/2014/main" id="{32C691F2-40C8-7C69-DA28-848DF7C0ED67}"/>
              </a:ext>
            </a:extLst>
          </p:cNvPr>
          <p:cNvSpPr txBox="1"/>
          <p:nvPr/>
        </p:nvSpPr>
        <p:spPr>
          <a:xfrm>
            <a:off x="609598" y="1810937"/>
            <a:ext cx="7333131" cy="584775"/>
          </a:xfrm>
          <a:prstGeom prst="rect">
            <a:avLst/>
          </a:prstGeom>
          <a:noFill/>
        </p:spPr>
        <p:txBody>
          <a:bodyPr wrap="square" rtlCol="0">
            <a:spAutoFit/>
          </a:bodyPr>
          <a:lstStyle/>
          <a:p>
            <a:r>
              <a:rPr lang="pt-BR" sz="1400" dirty="0"/>
              <a:t>Em ML os dados são fundamentais. Sem dados de qualidade é difícil obter um modelo preciso.</a:t>
            </a:r>
          </a:p>
          <a:p>
            <a:endParaRPr lang="pt-BR" b="1" dirty="0"/>
          </a:p>
        </p:txBody>
      </p:sp>
      <p:sp>
        <p:nvSpPr>
          <p:cNvPr id="8" name="CaixaDeTexto 7">
            <a:extLst>
              <a:ext uri="{FF2B5EF4-FFF2-40B4-BE49-F238E27FC236}">
                <a16:creationId xmlns:a16="http://schemas.microsoft.com/office/drawing/2014/main" id="{107C02B1-D8CB-E595-CECD-7A77BF9B2921}"/>
              </a:ext>
            </a:extLst>
          </p:cNvPr>
          <p:cNvSpPr txBox="1"/>
          <p:nvPr/>
        </p:nvSpPr>
        <p:spPr>
          <a:xfrm>
            <a:off x="4186518" y="2395712"/>
            <a:ext cx="7333131" cy="1446550"/>
          </a:xfrm>
          <a:prstGeom prst="rect">
            <a:avLst/>
          </a:prstGeom>
          <a:noFill/>
        </p:spPr>
        <p:txBody>
          <a:bodyPr wrap="square" rtlCol="0">
            <a:spAutoFit/>
          </a:bodyPr>
          <a:lstStyle/>
          <a:p>
            <a:r>
              <a:rPr lang="pt-BR" sz="1400" b="1" dirty="0"/>
              <a:t>Consequências das Limitações de dados</a:t>
            </a:r>
          </a:p>
          <a:p>
            <a:endParaRPr lang="pt-BR" sz="1400" b="1" dirty="0"/>
          </a:p>
          <a:p>
            <a:pPr marL="285750" indent="-285750">
              <a:buFont typeface="Wingdings" panose="05000000000000000000" pitchFamily="2" charset="2"/>
              <a:buChar char="Ø"/>
            </a:pPr>
            <a:r>
              <a:rPr lang="pt-BR" sz="1400" dirty="0"/>
              <a:t>Impacto direto na precisão e confiabilidade do modelo</a:t>
            </a:r>
          </a:p>
          <a:p>
            <a:pPr marL="285750" indent="-285750">
              <a:buFont typeface="Wingdings" panose="05000000000000000000" pitchFamily="2" charset="2"/>
              <a:buChar char="Ø"/>
            </a:pPr>
            <a:endParaRPr lang="pt-BR" sz="1400" dirty="0"/>
          </a:p>
          <a:p>
            <a:pPr marL="742950" lvl="1" indent="-285750">
              <a:buFont typeface="Wingdings" panose="05000000000000000000" pitchFamily="2" charset="2"/>
              <a:buChar char="§"/>
            </a:pPr>
            <a:r>
              <a:rPr lang="pt-BR" sz="1400" dirty="0"/>
              <a:t>O modelo pode não capturar a realidade levando a decisões erradas</a:t>
            </a:r>
          </a:p>
          <a:p>
            <a:endParaRPr lang="pt-BR" b="1" dirty="0"/>
          </a:p>
        </p:txBody>
      </p:sp>
      <p:sp>
        <p:nvSpPr>
          <p:cNvPr id="9" name="CaixaDeTexto 8">
            <a:extLst>
              <a:ext uri="{FF2B5EF4-FFF2-40B4-BE49-F238E27FC236}">
                <a16:creationId xmlns:a16="http://schemas.microsoft.com/office/drawing/2014/main" id="{5491F86F-CD5C-25B5-92B1-44191CAB01F4}"/>
              </a:ext>
            </a:extLst>
          </p:cNvPr>
          <p:cNvSpPr txBox="1"/>
          <p:nvPr/>
        </p:nvSpPr>
        <p:spPr>
          <a:xfrm>
            <a:off x="2983478" y="3970742"/>
            <a:ext cx="7333131" cy="1292662"/>
          </a:xfrm>
          <a:prstGeom prst="rect">
            <a:avLst/>
          </a:prstGeom>
          <a:noFill/>
        </p:spPr>
        <p:txBody>
          <a:bodyPr wrap="square" rtlCol="0">
            <a:spAutoFit/>
          </a:bodyPr>
          <a:lstStyle/>
          <a:p>
            <a:r>
              <a:rPr lang="pt-BR" b="1" dirty="0"/>
              <a:t>Estratégias para lidar com Limitações de Dados</a:t>
            </a:r>
          </a:p>
          <a:p>
            <a:pPr marL="285750" indent="-285750">
              <a:buFont typeface="Wingdings" panose="05000000000000000000" pitchFamily="2" charset="2"/>
              <a:buChar char="Ø"/>
            </a:pPr>
            <a:r>
              <a:rPr lang="pt-BR" sz="1400" dirty="0"/>
              <a:t>Revisão das fontes e aumento dos exemplos</a:t>
            </a:r>
          </a:p>
          <a:p>
            <a:pPr marL="285750" indent="-285750">
              <a:buFont typeface="Wingdings" panose="05000000000000000000" pitchFamily="2" charset="2"/>
              <a:buChar char="Ø"/>
            </a:pPr>
            <a:r>
              <a:rPr lang="pt-BR" sz="1400" dirty="0"/>
              <a:t>Melhorar a qualidade dos dados (Categorização, </a:t>
            </a:r>
            <a:r>
              <a:rPr lang="pt-BR" sz="1400" dirty="0" err="1"/>
              <a:t>binarização</a:t>
            </a:r>
            <a:r>
              <a:rPr lang="pt-BR" sz="1400" dirty="0"/>
              <a:t>, </a:t>
            </a:r>
            <a:r>
              <a:rPr lang="pt-BR" sz="1400" dirty="0" err="1"/>
              <a:t>etc</a:t>
            </a:r>
            <a:r>
              <a:rPr lang="pt-BR" sz="1400" dirty="0"/>
              <a:t>)</a:t>
            </a:r>
          </a:p>
          <a:p>
            <a:pPr marL="285750" indent="-285750">
              <a:buFont typeface="Wingdings" panose="05000000000000000000" pitchFamily="2" charset="2"/>
              <a:buChar char="Ø"/>
            </a:pPr>
            <a:r>
              <a:rPr lang="pt-BR" sz="1400" dirty="0"/>
              <a:t>Técnicas de Preenchimento e Data </a:t>
            </a:r>
            <a:r>
              <a:rPr lang="pt-BR" sz="1400" dirty="0" err="1"/>
              <a:t>Augmentation</a:t>
            </a:r>
            <a:endParaRPr lang="pt-BR" sz="1400" dirty="0"/>
          </a:p>
          <a:p>
            <a:endParaRPr lang="pt-BR" b="1" dirty="0"/>
          </a:p>
        </p:txBody>
      </p:sp>
      <p:pic>
        <p:nvPicPr>
          <p:cNvPr id="12" name="Imagem 11">
            <a:extLst>
              <a:ext uri="{FF2B5EF4-FFF2-40B4-BE49-F238E27FC236}">
                <a16:creationId xmlns:a16="http://schemas.microsoft.com/office/drawing/2014/main" id="{EF674653-D1EB-BC2F-9E78-1F9B3B817AA8}"/>
              </a:ext>
            </a:extLst>
          </p:cNvPr>
          <p:cNvPicPr>
            <a:picLocks noChangeAspect="1"/>
          </p:cNvPicPr>
          <p:nvPr/>
        </p:nvPicPr>
        <p:blipFill>
          <a:blip r:embed="rId2"/>
          <a:stretch>
            <a:fillRect/>
          </a:stretch>
        </p:blipFill>
        <p:spPr>
          <a:xfrm>
            <a:off x="1739869" y="1325885"/>
            <a:ext cx="7664512" cy="4236323"/>
          </a:xfrm>
          <a:prstGeom prst="rect">
            <a:avLst/>
          </a:prstGeom>
        </p:spPr>
      </p:pic>
      <p:sp>
        <p:nvSpPr>
          <p:cNvPr id="13" name="Retângulo: Canto Dobrado 12">
            <a:extLst>
              <a:ext uri="{FF2B5EF4-FFF2-40B4-BE49-F238E27FC236}">
                <a16:creationId xmlns:a16="http://schemas.microsoft.com/office/drawing/2014/main" id="{5548ED65-5A58-3390-8937-9C1717880F41}"/>
              </a:ext>
            </a:extLst>
          </p:cNvPr>
          <p:cNvSpPr/>
          <p:nvPr/>
        </p:nvSpPr>
        <p:spPr>
          <a:xfrm rot="20618389">
            <a:off x="1907156" y="1482210"/>
            <a:ext cx="1238244" cy="892378"/>
          </a:xfrm>
          <a:prstGeom prst="foldedCorne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aumento de dados</a:t>
            </a:r>
          </a:p>
        </p:txBody>
      </p:sp>
    </p:spTree>
    <p:extLst>
      <p:ext uri="{BB962C8B-B14F-4D97-AF65-F5344CB8AC3E}">
        <p14:creationId xmlns:p14="http://schemas.microsoft.com/office/powerpoint/2010/main" val="423427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7" grpId="0"/>
      <p:bldP spid="8" grpId="0"/>
      <p:bldP spid="9"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B68C-E406-F441-9CE8-50A151C58F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DA95E7-DA92-0F33-1E53-04C0398B5F63}"/>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590BEF66-C042-52DA-8139-C0BF760EDAF8}"/>
              </a:ext>
            </a:extLst>
          </p:cNvPr>
          <p:cNvSpPr txBox="1"/>
          <p:nvPr/>
        </p:nvSpPr>
        <p:spPr>
          <a:xfrm>
            <a:off x="609598" y="1312697"/>
            <a:ext cx="7333131" cy="646331"/>
          </a:xfrm>
          <a:prstGeom prst="rect">
            <a:avLst/>
          </a:prstGeom>
          <a:noFill/>
        </p:spPr>
        <p:txBody>
          <a:bodyPr wrap="square" rtlCol="0">
            <a:spAutoFit/>
          </a:bodyPr>
          <a:lstStyle/>
          <a:p>
            <a:r>
              <a:rPr lang="pt-BR" b="1" dirty="0"/>
              <a:t>Generalização e </a:t>
            </a:r>
            <a:r>
              <a:rPr lang="pt-BR" b="1" dirty="0" err="1"/>
              <a:t>Overfitting</a:t>
            </a:r>
            <a:endParaRPr lang="pt-BR" b="1" dirty="0"/>
          </a:p>
          <a:p>
            <a:endParaRPr lang="pt-BR" b="1" dirty="0"/>
          </a:p>
        </p:txBody>
      </p:sp>
      <p:sp>
        <p:nvSpPr>
          <p:cNvPr id="7" name="CaixaDeTexto 6">
            <a:extLst>
              <a:ext uri="{FF2B5EF4-FFF2-40B4-BE49-F238E27FC236}">
                <a16:creationId xmlns:a16="http://schemas.microsoft.com/office/drawing/2014/main" id="{A4FC13E0-A883-242F-DA2D-23C7CE3282CE}"/>
              </a:ext>
            </a:extLst>
          </p:cNvPr>
          <p:cNvSpPr txBox="1"/>
          <p:nvPr/>
        </p:nvSpPr>
        <p:spPr>
          <a:xfrm>
            <a:off x="609598" y="1810937"/>
            <a:ext cx="7333131" cy="1231106"/>
          </a:xfrm>
          <a:prstGeom prst="rect">
            <a:avLst/>
          </a:prstGeom>
          <a:noFill/>
        </p:spPr>
        <p:txBody>
          <a:bodyPr wrap="square" rtlCol="0">
            <a:spAutoFit/>
          </a:bodyPr>
          <a:lstStyle/>
          <a:p>
            <a:r>
              <a:rPr lang="pt-BR" sz="1400" dirty="0"/>
              <a:t>Generalização é a capacidade do modelo em aplicar o que aprendeu com dados novos</a:t>
            </a:r>
          </a:p>
          <a:p>
            <a:endParaRPr lang="pt-BR" sz="1400" dirty="0"/>
          </a:p>
          <a:p>
            <a:r>
              <a:rPr lang="pt-BR" sz="1400" dirty="0" err="1"/>
              <a:t>Overfitting</a:t>
            </a:r>
            <a:r>
              <a:rPr lang="pt-BR" sz="1400" dirty="0"/>
              <a:t> é quando o modelo se ajusta tanto aos dados de treinamentos que não consegue generalizar bem para novos dados</a:t>
            </a:r>
          </a:p>
          <a:p>
            <a:endParaRPr lang="pt-BR" b="1" dirty="0"/>
          </a:p>
        </p:txBody>
      </p:sp>
      <p:sp>
        <p:nvSpPr>
          <p:cNvPr id="9" name="CaixaDeTexto 8">
            <a:extLst>
              <a:ext uri="{FF2B5EF4-FFF2-40B4-BE49-F238E27FC236}">
                <a16:creationId xmlns:a16="http://schemas.microsoft.com/office/drawing/2014/main" id="{E1AE241F-3FAC-CD40-BDCC-04A2CF143BE7}"/>
              </a:ext>
            </a:extLst>
          </p:cNvPr>
          <p:cNvSpPr txBox="1"/>
          <p:nvPr/>
        </p:nvSpPr>
        <p:spPr>
          <a:xfrm>
            <a:off x="6981823" y="3306035"/>
            <a:ext cx="3881717" cy="2154436"/>
          </a:xfrm>
          <a:prstGeom prst="rect">
            <a:avLst/>
          </a:prstGeom>
          <a:noFill/>
        </p:spPr>
        <p:txBody>
          <a:bodyPr wrap="square" rtlCol="0">
            <a:spAutoFit/>
          </a:bodyPr>
          <a:lstStyle/>
          <a:p>
            <a:r>
              <a:rPr lang="pt-BR" sz="1400" b="1" dirty="0"/>
              <a:t>Estratégias para evitar o </a:t>
            </a:r>
            <a:r>
              <a:rPr lang="pt-BR" sz="1400" b="1" dirty="0" err="1"/>
              <a:t>overfitting</a:t>
            </a:r>
            <a:endParaRPr lang="pt-BR" sz="1400" b="1" dirty="0"/>
          </a:p>
          <a:p>
            <a:endParaRPr lang="pt-BR" b="1" dirty="0"/>
          </a:p>
          <a:p>
            <a:pPr marL="285750" indent="-285750">
              <a:buFont typeface="Wingdings" panose="05000000000000000000" pitchFamily="2" charset="2"/>
              <a:buChar char="Ø"/>
            </a:pPr>
            <a:r>
              <a:rPr lang="pt-BR" sz="1400" dirty="0"/>
              <a:t>Revisão das variáveis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Técnicas de regularização: L1 &amp; L2</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Validação cruzada: separação dos dados em subconjuntos para validação</a:t>
            </a:r>
          </a:p>
          <a:p>
            <a:endParaRPr lang="pt-BR" b="1" dirty="0"/>
          </a:p>
        </p:txBody>
      </p:sp>
      <p:pic>
        <p:nvPicPr>
          <p:cNvPr id="2050" name="Picture 2" descr="What is Overfitting in Machine Learning?">
            <a:extLst>
              <a:ext uri="{FF2B5EF4-FFF2-40B4-BE49-F238E27FC236}">
                <a16:creationId xmlns:a16="http://schemas.microsoft.com/office/drawing/2014/main" id="{0872FA09-46F7-5C7F-463A-947251C17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8" y="2999726"/>
            <a:ext cx="5873434" cy="293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6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F53AD0-1367-3391-69C9-763F581540F9}"/>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Apresentação</a:t>
            </a:r>
          </a:p>
        </p:txBody>
      </p:sp>
      <p:sp>
        <p:nvSpPr>
          <p:cNvPr id="4" name="CaixaDeTexto 3">
            <a:extLst>
              <a:ext uri="{FF2B5EF4-FFF2-40B4-BE49-F238E27FC236}">
                <a16:creationId xmlns:a16="http://schemas.microsoft.com/office/drawing/2014/main" id="{0130D56E-BF3D-DA36-1321-8D08B6D6D468}"/>
              </a:ext>
            </a:extLst>
          </p:cNvPr>
          <p:cNvSpPr txBox="1"/>
          <p:nvPr/>
        </p:nvSpPr>
        <p:spPr>
          <a:xfrm>
            <a:off x="712570" y="1526250"/>
            <a:ext cx="9847853" cy="3693319"/>
          </a:xfrm>
          <a:prstGeom prst="rect">
            <a:avLst/>
          </a:prstGeom>
          <a:noFill/>
        </p:spPr>
        <p:txBody>
          <a:bodyPr wrap="square" rtlCol="0">
            <a:spAutoFit/>
          </a:bodyPr>
          <a:lstStyle/>
          <a:p>
            <a:r>
              <a:rPr lang="pt-BR" b="1" dirty="0"/>
              <a:t>Juliano Benedette Ferreira</a:t>
            </a:r>
          </a:p>
          <a:p>
            <a:r>
              <a:rPr lang="pt-BR" dirty="0"/>
              <a:t>40 anos – casado – Pai</a:t>
            </a:r>
          </a:p>
          <a:p>
            <a:r>
              <a:rPr lang="pt-BR" dirty="0"/>
              <a:t>Atleta amador Jiu-jitsu e Boxe</a:t>
            </a:r>
          </a:p>
          <a:p>
            <a:endParaRPr lang="pt-BR" dirty="0"/>
          </a:p>
          <a:p>
            <a:pPr marL="171450" indent="-171450">
              <a:buFont typeface="Wingdings" panose="05000000000000000000" pitchFamily="2" charset="2"/>
              <a:buChar char="Ø"/>
            </a:pPr>
            <a:r>
              <a:rPr lang="pt-BR" dirty="0"/>
              <a:t> Formado em Análise e Desenvolvimento de sistemas – IBTA </a:t>
            </a:r>
          </a:p>
          <a:p>
            <a:endParaRPr lang="pt-BR" dirty="0"/>
          </a:p>
          <a:p>
            <a:pPr marL="171450" indent="-171450">
              <a:buFont typeface="Wingdings" panose="05000000000000000000" pitchFamily="2" charset="2"/>
              <a:buChar char="Ø"/>
            </a:pPr>
            <a:r>
              <a:rPr lang="pt-BR" dirty="0"/>
              <a:t> +20 anos de experiência com desenvolvimento e arquitetura de software</a:t>
            </a:r>
          </a:p>
          <a:p>
            <a:endParaRPr lang="pt-BR" dirty="0"/>
          </a:p>
          <a:p>
            <a:pPr marL="171450" indent="-171450">
              <a:buFont typeface="Wingdings" panose="05000000000000000000" pitchFamily="2" charset="2"/>
              <a:buChar char="Ø"/>
            </a:pPr>
            <a:r>
              <a:rPr lang="pt-BR" dirty="0"/>
              <a:t> Liderei diversos projetos com I.A voltados para instituições financeiras</a:t>
            </a:r>
          </a:p>
          <a:p>
            <a:endParaRPr lang="pt-BR" dirty="0"/>
          </a:p>
          <a:p>
            <a:pPr marL="171450" indent="-171450">
              <a:buFont typeface="Wingdings" panose="05000000000000000000" pitchFamily="2" charset="2"/>
              <a:buChar char="Ø"/>
            </a:pPr>
            <a:r>
              <a:rPr lang="pt-BR" dirty="0"/>
              <a:t> Atualmente lidero as equipe de Infraestrutura, Desenvolvimento e Produtos da Alumisoft</a:t>
            </a:r>
          </a:p>
          <a:p>
            <a:endParaRPr lang="pt-BR" dirty="0"/>
          </a:p>
          <a:p>
            <a:endParaRPr lang="pt-BR" dirty="0"/>
          </a:p>
        </p:txBody>
      </p:sp>
    </p:spTree>
    <p:extLst>
      <p:ext uri="{BB962C8B-B14F-4D97-AF65-F5344CB8AC3E}">
        <p14:creationId xmlns:p14="http://schemas.microsoft.com/office/powerpoint/2010/main" val="4170804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22CC-A1E4-FC42-638E-EC60FD3FE3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701875-EDA8-8821-359B-9DF3E451D490}"/>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4DAF1A23-DACE-6B1F-86B9-F857891EB26A}"/>
              </a:ext>
            </a:extLst>
          </p:cNvPr>
          <p:cNvSpPr txBox="1"/>
          <p:nvPr/>
        </p:nvSpPr>
        <p:spPr>
          <a:xfrm>
            <a:off x="609598" y="1312697"/>
            <a:ext cx="7333131" cy="646331"/>
          </a:xfrm>
          <a:prstGeom prst="rect">
            <a:avLst/>
          </a:prstGeom>
          <a:noFill/>
        </p:spPr>
        <p:txBody>
          <a:bodyPr wrap="square" rtlCol="0">
            <a:spAutoFit/>
          </a:bodyPr>
          <a:lstStyle/>
          <a:p>
            <a:r>
              <a:rPr lang="pt-BR" b="1" dirty="0"/>
              <a:t>Limitações Computacionais e Custos</a:t>
            </a:r>
          </a:p>
          <a:p>
            <a:endParaRPr lang="pt-BR" b="1" dirty="0"/>
          </a:p>
        </p:txBody>
      </p:sp>
      <p:sp>
        <p:nvSpPr>
          <p:cNvPr id="7" name="CaixaDeTexto 6">
            <a:extLst>
              <a:ext uri="{FF2B5EF4-FFF2-40B4-BE49-F238E27FC236}">
                <a16:creationId xmlns:a16="http://schemas.microsoft.com/office/drawing/2014/main" id="{37EAE488-4B44-957C-6D85-1070293C5E32}"/>
              </a:ext>
            </a:extLst>
          </p:cNvPr>
          <p:cNvSpPr txBox="1"/>
          <p:nvPr/>
        </p:nvSpPr>
        <p:spPr>
          <a:xfrm>
            <a:off x="609598" y="1810937"/>
            <a:ext cx="7333131" cy="1600438"/>
          </a:xfrm>
          <a:prstGeom prst="rect">
            <a:avLst/>
          </a:prstGeom>
          <a:noFill/>
        </p:spPr>
        <p:txBody>
          <a:bodyPr wrap="square" rtlCol="0">
            <a:spAutoFit/>
          </a:bodyPr>
          <a:lstStyle/>
          <a:p>
            <a:r>
              <a:rPr lang="pt-BR" sz="1400" dirty="0"/>
              <a:t>Algoritmos de Machine Learning, especialmente </a:t>
            </a:r>
            <a:r>
              <a:rPr lang="pt-BR" sz="1400" dirty="0" err="1"/>
              <a:t>Deep</a:t>
            </a:r>
            <a:r>
              <a:rPr lang="pt-BR" sz="1400" dirty="0"/>
              <a:t> Learning são intensivos pois exigem bilhões de cálculos.</a:t>
            </a:r>
          </a:p>
          <a:p>
            <a:endParaRPr lang="pt-BR" sz="1400" dirty="0"/>
          </a:p>
          <a:p>
            <a:r>
              <a:rPr lang="pt-BR" sz="1400" dirty="0"/>
              <a:t>Requer alta capacidade de processamento e memória elevando o custo de implementação e operação.</a:t>
            </a:r>
          </a:p>
          <a:p>
            <a:endParaRPr lang="pt-BR" sz="1400" dirty="0"/>
          </a:p>
          <a:p>
            <a:r>
              <a:rPr lang="pt-BR" sz="1400" dirty="0"/>
              <a:t>Pode inviabilizar projetos para empresas menores.</a:t>
            </a:r>
          </a:p>
        </p:txBody>
      </p:sp>
      <p:sp>
        <p:nvSpPr>
          <p:cNvPr id="3" name="CaixaDeTexto 2">
            <a:extLst>
              <a:ext uri="{FF2B5EF4-FFF2-40B4-BE49-F238E27FC236}">
                <a16:creationId xmlns:a16="http://schemas.microsoft.com/office/drawing/2014/main" id="{ECE03686-7C58-DD6B-FC9A-B616B19B6533}"/>
              </a:ext>
            </a:extLst>
          </p:cNvPr>
          <p:cNvSpPr txBox="1"/>
          <p:nvPr/>
        </p:nvSpPr>
        <p:spPr>
          <a:xfrm>
            <a:off x="609598" y="3636869"/>
            <a:ext cx="3881717" cy="2154436"/>
          </a:xfrm>
          <a:prstGeom prst="rect">
            <a:avLst/>
          </a:prstGeom>
          <a:noFill/>
        </p:spPr>
        <p:txBody>
          <a:bodyPr wrap="square" rtlCol="0">
            <a:spAutoFit/>
          </a:bodyPr>
          <a:lstStyle/>
          <a:p>
            <a:r>
              <a:rPr lang="pt-BR" sz="1400" b="1" dirty="0"/>
              <a:t>Estratégias</a:t>
            </a:r>
          </a:p>
          <a:p>
            <a:endParaRPr lang="pt-BR" b="1" dirty="0"/>
          </a:p>
          <a:p>
            <a:pPr marL="285750" indent="-285750">
              <a:buFont typeface="Wingdings" panose="05000000000000000000" pitchFamily="2" charset="2"/>
              <a:buChar char="Ø"/>
            </a:pPr>
            <a:r>
              <a:rPr lang="pt-BR" sz="1400" dirty="0"/>
              <a:t>Uso de treinamento híbrido ou Cloud – reduz o custo inicial de infraestrutura</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Otimização do modelo – Quantização (compressão) ou simplificação</a:t>
            </a:r>
          </a:p>
          <a:p>
            <a:pPr marL="285750" indent="-285750">
              <a:buFont typeface="Wingdings" panose="05000000000000000000" pitchFamily="2" charset="2"/>
              <a:buChar char="Ø"/>
            </a:pPr>
            <a:endParaRPr lang="pt-BR" sz="1400" dirty="0"/>
          </a:p>
          <a:p>
            <a:endParaRPr lang="pt-BR" b="1" dirty="0"/>
          </a:p>
        </p:txBody>
      </p:sp>
    </p:spTree>
    <p:extLst>
      <p:ext uri="{BB962C8B-B14F-4D97-AF65-F5344CB8AC3E}">
        <p14:creationId xmlns:p14="http://schemas.microsoft.com/office/powerpoint/2010/main" val="27565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3B69-AB4E-4AC0-CC6A-EC8FF6C131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F11B07-29E8-277F-2EB2-9723AB15A579}"/>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F40C9023-82BE-9F1E-1F7C-63CE5F54A8AF}"/>
              </a:ext>
            </a:extLst>
          </p:cNvPr>
          <p:cNvSpPr txBox="1"/>
          <p:nvPr/>
        </p:nvSpPr>
        <p:spPr>
          <a:xfrm>
            <a:off x="609598" y="1312697"/>
            <a:ext cx="7333131" cy="646331"/>
          </a:xfrm>
          <a:prstGeom prst="rect">
            <a:avLst/>
          </a:prstGeom>
          <a:noFill/>
        </p:spPr>
        <p:txBody>
          <a:bodyPr wrap="square" rtlCol="0">
            <a:spAutoFit/>
          </a:bodyPr>
          <a:lstStyle/>
          <a:p>
            <a:r>
              <a:rPr lang="pt-BR" b="1" dirty="0"/>
              <a:t>Limitações Computacionais e Custos</a:t>
            </a:r>
          </a:p>
          <a:p>
            <a:endParaRPr lang="pt-BR" b="1" dirty="0"/>
          </a:p>
        </p:txBody>
      </p:sp>
      <p:pic>
        <p:nvPicPr>
          <p:cNvPr id="6" name="Imagem 5">
            <a:extLst>
              <a:ext uri="{FF2B5EF4-FFF2-40B4-BE49-F238E27FC236}">
                <a16:creationId xmlns:a16="http://schemas.microsoft.com/office/drawing/2014/main" id="{B60FD249-1167-0B62-6A87-4A93B6E0962D}"/>
              </a:ext>
            </a:extLst>
          </p:cNvPr>
          <p:cNvPicPr>
            <a:picLocks noChangeAspect="1"/>
          </p:cNvPicPr>
          <p:nvPr/>
        </p:nvPicPr>
        <p:blipFill>
          <a:blip r:embed="rId2"/>
          <a:stretch>
            <a:fillRect/>
          </a:stretch>
        </p:blipFill>
        <p:spPr>
          <a:xfrm>
            <a:off x="609599" y="1959029"/>
            <a:ext cx="5219004" cy="2174822"/>
          </a:xfrm>
          <a:prstGeom prst="rect">
            <a:avLst/>
          </a:prstGeom>
        </p:spPr>
      </p:pic>
      <p:pic>
        <p:nvPicPr>
          <p:cNvPr id="12" name="Imagem 11">
            <a:extLst>
              <a:ext uri="{FF2B5EF4-FFF2-40B4-BE49-F238E27FC236}">
                <a16:creationId xmlns:a16="http://schemas.microsoft.com/office/drawing/2014/main" id="{A5B07D01-2F28-FD93-5C3E-58E2014129FC}"/>
              </a:ext>
            </a:extLst>
          </p:cNvPr>
          <p:cNvPicPr>
            <a:picLocks noChangeAspect="1"/>
          </p:cNvPicPr>
          <p:nvPr/>
        </p:nvPicPr>
        <p:blipFill>
          <a:blip r:embed="rId3"/>
          <a:stretch>
            <a:fillRect/>
          </a:stretch>
        </p:blipFill>
        <p:spPr>
          <a:xfrm>
            <a:off x="4968239" y="4133850"/>
            <a:ext cx="6795254" cy="2150397"/>
          </a:xfrm>
          <a:prstGeom prst="rect">
            <a:avLst/>
          </a:prstGeom>
        </p:spPr>
      </p:pic>
    </p:spTree>
    <p:extLst>
      <p:ext uri="{BB962C8B-B14F-4D97-AF65-F5344CB8AC3E}">
        <p14:creationId xmlns:p14="http://schemas.microsoft.com/office/powerpoint/2010/main" val="2014311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29189-C840-AB41-72F3-C04DBEA3309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063938D-DAB6-77C0-8639-94B8A1F18E6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013E1EF4-D39C-1E95-43EB-CA8E1F81CA39}"/>
              </a:ext>
            </a:extLst>
          </p:cNvPr>
          <p:cNvSpPr txBox="1"/>
          <p:nvPr/>
        </p:nvSpPr>
        <p:spPr>
          <a:xfrm>
            <a:off x="609598" y="1312697"/>
            <a:ext cx="7333131" cy="646331"/>
          </a:xfrm>
          <a:prstGeom prst="rect">
            <a:avLst/>
          </a:prstGeom>
          <a:noFill/>
        </p:spPr>
        <p:txBody>
          <a:bodyPr wrap="square" rtlCol="0">
            <a:spAutoFit/>
          </a:bodyPr>
          <a:lstStyle/>
          <a:p>
            <a:r>
              <a:rPr lang="pt-BR" b="1" dirty="0"/>
              <a:t>Viés e questões éticas</a:t>
            </a:r>
          </a:p>
          <a:p>
            <a:endParaRPr lang="pt-BR" b="1" dirty="0"/>
          </a:p>
        </p:txBody>
      </p:sp>
      <p:sp>
        <p:nvSpPr>
          <p:cNvPr id="7" name="CaixaDeTexto 6">
            <a:extLst>
              <a:ext uri="{FF2B5EF4-FFF2-40B4-BE49-F238E27FC236}">
                <a16:creationId xmlns:a16="http://schemas.microsoft.com/office/drawing/2014/main" id="{09FAF915-2692-EC54-3569-7E309789A1A5}"/>
              </a:ext>
            </a:extLst>
          </p:cNvPr>
          <p:cNvSpPr txBox="1"/>
          <p:nvPr/>
        </p:nvSpPr>
        <p:spPr>
          <a:xfrm>
            <a:off x="609598" y="1810937"/>
            <a:ext cx="7333131" cy="2462213"/>
          </a:xfrm>
          <a:prstGeom prst="rect">
            <a:avLst/>
          </a:prstGeom>
          <a:noFill/>
        </p:spPr>
        <p:txBody>
          <a:bodyPr wrap="square" rtlCol="0">
            <a:spAutoFit/>
          </a:bodyPr>
          <a:lstStyle/>
          <a:p>
            <a:r>
              <a:rPr lang="pt-BR" sz="1400" dirty="0"/>
              <a:t>Dados com viés podem levar a decisões injustas ou discriminatórias</a:t>
            </a:r>
          </a:p>
          <a:p>
            <a:endParaRPr lang="pt-BR" sz="1400" dirty="0"/>
          </a:p>
          <a:p>
            <a:r>
              <a:rPr lang="pt-BR" sz="1400" dirty="0"/>
              <a:t>Questões éticas surgem quando:</a:t>
            </a:r>
          </a:p>
          <a:p>
            <a:endParaRPr lang="pt-BR" sz="1400" dirty="0"/>
          </a:p>
          <a:p>
            <a:pPr marL="285750" indent="-285750">
              <a:buFont typeface="Arial" panose="020B0604020202020204" pitchFamily="34" charset="0"/>
              <a:buChar char="•"/>
            </a:pPr>
            <a:r>
              <a:rPr lang="pt-BR" sz="1400" b="1" dirty="0"/>
              <a:t>Seleção de candidatos </a:t>
            </a:r>
            <a:r>
              <a:rPr lang="pt-BR" sz="1400" dirty="0"/>
              <a:t>– Polêmicas recentes com </a:t>
            </a:r>
            <a:r>
              <a:rPr lang="pt-BR" sz="1400" dirty="0" err="1"/>
              <a:t>Gupy</a:t>
            </a:r>
            <a:endParaRPr lang="pt-BR" sz="1400" dirty="0"/>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b="1" dirty="0"/>
              <a:t>Concessão de crédito </a:t>
            </a:r>
            <a:r>
              <a:rPr lang="pt-BR" sz="1400" dirty="0"/>
              <a:t>– Será que meu modelo está penalizando uma classe simplesmente pela falta de dados de crédito positivo?</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b="1" dirty="0"/>
              <a:t>Quais os limites de sugestão de uma I.A Generativa? </a:t>
            </a:r>
            <a:r>
              <a:rPr lang="pt-BR" sz="1400" dirty="0"/>
              <a:t>– caso recente com a Character.ai</a:t>
            </a:r>
          </a:p>
          <a:p>
            <a:endParaRPr lang="pt-BR" sz="1400" dirty="0"/>
          </a:p>
        </p:txBody>
      </p:sp>
    </p:spTree>
    <p:extLst>
      <p:ext uri="{BB962C8B-B14F-4D97-AF65-F5344CB8AC3E}">
        <p14:creationId xmlns:p14="http://schemas.microsoft.com/office/powerpoint/2010/main" val="5935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AE7A-E715-A80A-EC35-7600E5E99BA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6686AA4-7F68-048C-E6E6-2ADD9D0A9432}"/>
              </a:ext>
            </a:extLst>
          </p:cNvPr>
          <p:cNvSpPr>
            <a:spLocks noGrp="1"/>
          </p:cNvSpPr>
          <p:nvPr>
            <p:ph type="ctrTitle"/>
          </p:nvPr>
        </p:nvSpPr>
        <p:spPr>
          <a:xfrm>
            <a:off x="1737359" y="3131676"/>
            <a:ext cx="8717282" cy="594648"/>
          </a:xfrm>
        </p:spPr>
        <p:txBody>
          <a:bodyPr anchor="ctr">
            <a:normAutofit fontScale="90000"/>
          </a:bodyPr>
          <a:lstStyle/>
          <a:p>
            <a:r>
              <a:rPr lang="pt-BR" sz="5400" dirty="0">
                <a:latin typeface="Source Sans Pro" panose="020B0503030403020204" pitchFamily="34" charset="0"/>
                <a:ea typeface="Source Sans Pro" panose="020B0503030403020204" pitchFamily="34" charset="0"/>
              </a:rPr>
              <a:t>Machine Learning  </a:t>
            </a:r>
            <a:br>
              <a:rPr lang="pt-BR" sz="5400"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Ferramentas e </a:t>
            </a:r>
            <a:r>
              <a:rPr lang="pt-BR" dirty="0" err="1">
                <a:solidFill>
                  <a:srgbClr val="132537"/>
                </a:solidFill>
                <a:latin typeface="Source Sans Pro" panose="020B0503030403020204" pitchFamily="34" charset="0"/>
                <a:ea typeface="Source Sans Pro" panose="020B0503030403020204" pitchFamily="34" charset="0"/>
              </a:rPr>
              <a:t>Framworks</a:t>
            </a:r>
            <a:endParaRPr lang="pt-BR" sz="5400" dirty="0">
              <a:solidFill>
                <a:srgbClr val="132537"/>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50971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CC58E-42A1-D2DB-2DDB-3AB95D58AB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B538FC-A123-3261-DC13-95D84B267A3D}"/>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Ferramentas e Frameworks</a:t>
            </a:r>
          </a:p>
        </p:txBody>
      </p:sp>
      <p:graphicFrame>
        <p:nvGraphicFramePr>
          <p:cNvPr id="5" name="Tabela 4">
            <a:extLst>
              <a:ext uri="{FF2B5EF4-FFF2-40B4-BE49-F238E27FC236}">
                <a16:creationId xmlns:a16="http://schemas.microsoft.com/office/drawing/2014/main" id="{B5132F9C-A123-A9AB-22C2-B0BA4D960814}"/>
              </a:ext>
            </a:extLst>
          </p:cNvPr>
          <p:cNvGraphicFramePr>
            <a:graphicFrameLocks noGrp="1"/>
          </p:cNvGraphicFramePr>
          <p:nvPr>
            <p:extLst>
              <p:ext uri="{D42A27DB-BD31-4B8C-83A1-F6EECF244321}">
                <p14:modId xmlns:p14="http://schemas.microsoft.com/office/powerpoint/2010/main" val="3649585424"/>
              </p:ext>
            </p:extLst>
          </p:nvPr>
        </p:nvGraphicFramePr>
        <p:xfrm>
          <a:off x="609598" y="1853784"/>
          <a:ext cx="10325102" cy="3075356"/>
        </p:xfrm>
        <a:graphic>
          <a:graphicData uri="http://schemas.openxmlformats.org/drawingml/2006/table">
            <a:tbl>
              <a:tblPr bandRow="1">
                <a:tableStyleId>{5C22544A-7EE6-4342-B048-85BDC9FD1C3A}</a:tableStyleId>
              </a:tblPr>
              <a:tblGrid>
                <a:gridCol w="4950792">
                  <a:extLst>
                    <a:ext uri="{9D8B030D-6E8A-4147-A177-3AD203B41FA5}">
                      <a16:colId xmlns:a16="http://schemas.microsoft.com/office/drawing/2014/main" val="2884862861"/>
                    </a:ext>
                  </a:extLst>
                </a:gridCol>
                <a:gridCol w="5374310">
                  <a:extLst>
                    <a:ext uri="{9D8B030D-6E8A-4147-A177-3AD203B41FA5}">
                      <a16:colId xmlns:a16="http://schemas.microsoft.com/office/drawing/2014/main" val="2837866663"/>
                    </a:ext>
                  </a:extLst>
                </a:gridCol>
              </a:tblGrid>
              <a:tr h="579648">
                <a:tc>
                  <a:txBody>
                    <a:bodyPr/>
                    <a:lstStyle/>
                    <a:p>
                      <a:r>
                        <a:rPr lang="pt-BR" sz="1200" b="1" dirty="0" err="1"/>
                        <a:t>TensorFlow</a:t>
                      </a:r>
                      <a:endParaRPr lang="pt-BR" sz="1200" b="1" dirty="0"/>
                    </a:p>
                  </a:txBody>
                  <a:tcPr marL="96608" marR="96608" marT="48304" marB="48304" anchor="ctr"/>
                </a:tc>
                <a:tc>
                  <a:txBody>
                    <a:bodyPr/>
                    <a:lstStyle/>
                    <a:p>
                      <a:r>
                        <a:rPr lang="pt-BR" sz="1200" dirty="0"/>
                        <a:t>Código aberto desenvolvido pelo Google</a:t>
                      </a:r>
                      <a:endParaRPr lang="pt-BR" sz="1200" i="1" dirty="0"/>
                    </a:p>
                    <a:p>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PyTorch</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kern="1200" dirty="0">
                          <a:solidFill>
                            <a:schemeClr val="dk1"/>
                          </a:solidFill>
                          <a:latin typeface="+mn-lt"/>
                          <a:ea typeface="+mn-ea"/>
                          <a:cs typeface="+mn-cs"/>
                        </a:rPr>
                        <a:t>Framework desenvolvido pelo Facebook, muito popular em pesquisa e com abordagem intuitiva para criação de Redes Neurais dinâmicas</a:t>
                      </a:r>
                    </a:p>
                  </a:txBody>
                  <a:tcPr marL="96608" marR="96608" marT="48304" marB="48304" anchor="ctr"/>
                </a:tc>
                <a:extLst>
                  <a:ext uri="{0D108BD9-81ED-4DB2-BD59-A6C34878D82A}">
                    <a16:rowId xmlns:a16="http://schemas.microsoft.com/office/drawing/2014/main" val="801379448"/>
                  </a:ext>
                </a:extLst>
              </a:tr>
              <a:tr h="805067">
                <a:tc>
                  <a:txBody>
                    <a:bodyPr/>
                    <a:lstStyle/>
                    <a:p>
                      <a:r>
                        <a:rPr lang="pt-BR" sz="1200" b="1" kern="1200" dirty="0" err="1">
                          <a:solidFill>
                            <a:schemeClr val="dk1"/>
                          </a:solidFill>
                          <a:latin typeface="+mn-lt"/>
                          <a:ea typeface="+mn-ea"/>
                          <a:cs typeface="+mn-cs"/>
                        </a:rPr>
                        <a:t>Scikit-Learn</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kern="1200" dirty="0">
                          <a:solidFill>
                            <a:schemeClr val="dk1"/>
                          </a:solidFill>
                          <a:latin typeface="+mn-lt"/>
                          <a:ea typeface="+mn-ea"/>
                          <a:cs typeface="+mn-cs"/>
                        </a:rPr>
                        <a:t>Biblioteca de código aberto em Python e oferece diversos algoritmos de ML supervisionado e não supervisionado</a:t>
                      </a:r>
                    </a:p>
                  </a:txBody>
                  <a:tcPr marL="96608" marR="96608" marT="48304" marB="48304" anchor="ctr"/>
                </a:tc>
                <a:extLst>
                  <a:ext uri="{0D108BD9-81ED-4DB2-BD59-A6C34878D82A}">
                    <a16:rowId xmlns:a16="http://schemas.microsoft.com/office/drawing/2014/main" val="155115245"/>
                  </a:ext>
                </a:extLst>
              </a:tr>
            </a:tbl>
          </a:graphicData>
        </a:graphic>
      </p:graphicFrame>
      <p:sp>
        <p:nvSpPr>
          <p:cNvPr id="6" name="CaixaDeTexto 5">
            <a:extLst>
              <a:ext uri="{FF2B5EF4-FFF2-40B4-BE49-F238E27FC236}">
                <a16:creationId xmlns:a16="http://schemas.microsoft.com/office/drawing/2014/main" id="{927FF1C8-247F-7DCC-46C8-A53B6F9A584C}"/>
              </a:ext>
            </a:extLst>
          </p:cNvPr>
          <p:cNvSpPr txBox="1"/>
          <p:nvPr/>
        </p:nvSpPr>
        <p:spPr>
          <a:xfrm>
            <a:off x="609598" y="1312697"/>
            <a:ext cx="7333131" cy="646331"/>
          </a:xfrm>
          <a:prstGeom prst="rect">
            <a:avLst/>
          </a:prstGeom>
          <a:noFill/>
        </p:spPr>
        <p:txBody>
          <a:bodyPr wrap="square" rtlCol="0">
            <a:spAutoFit/>
          </a:bodyPr>
          <a:lstStyle/>
          <a:p>
            <a:r>
              <a:rPr lang="pt-BR" b="1" dirty="0"/>
              <a:t>Frameworks de ML populares</a:t>
            </a:r>
          </a:p>
          <a:p>
            <a:endParaRPr lang="pt-BR" b="1" dirty="0"/>
          </a:p>
        </p:txBody>
      </p:sp>
    </p:spTree>
    <p:extLst>
      <p:ext uri="{BB962C8B-B14F-4D97-AF65-F5344CB8AC3E}">
        <p14:creationId xmlns:p14="http://schemas.microsoft.com/office/powerpoint/2010/main" val="97227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6F383-274E-0883-2763-214AE45BFA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1A712A-5000-8F4C-ED7B-D6E1D54FC83D}"/>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Ferramentas e Frameworks</a:t>
            </a:r>
          </a:p>
        </p:txBody>
      </p:sp>
      <p:graphicFrame>
        <p:nvGraphicFramePr>
          <p:cNvPr id="5" name="Tabela 4">
            <a:extLst>
              <a:ext uri="{FF2B5EF4-FFF2-40B4-BE49-F238E27FC236}">
                <a16:creationId xmlns:a16="http://schemas.microsoft.com/office/drawing/2014/main" id="{0BD8FD7B-2743-BFA9-6FE3-C7DA03892AA1}"/>
              </a:ext>
            </a:extLst>
          </p:cNvPr>
          <p:cNvGraphicFramePr>
            <a:graphicFrameLocks noGrp="1"/>
          </p:cNvGraphicFramePr>
          <p:nvPr>
            <p:extLst>
              <p:ext uri="{D42A27DB-BD31-4B8C-83A1-F6EECF244321}">
                <p14:modId xmlns:p14="http://schemas.microsoft.com/office/powerpoint/2010/main" val="3005307521"/>
              </p:ext>
            </p:extLst>
          </p:nvPr>
        </p:nvGraphicFramePr>
        <p:xfrm>
          <a:off x="609598" y="2103325"/>
          <a:ext cx="10325102" cy="2270289"/>
        </p:xfrm>
        <a:graphic>
          <a:graphicData uri="http://schemas.openxmlformats.org/drawingml/2006/table">
            <a:tbl>
              <a:tblPr bandRow="1">
                <a:tableStyleId>{5C22544A-7EE6-4342-B048-85BDC9FD1C3A}</a:tableStyleId>
              </a:tblPr>
              <a:tblGrid>
                <a:gridCol w="4950792">
                  <a:extLst>
                    <a:ext uri="{9D8B030D-6E8A-4147-A177-3AD203B41FA5}">
                      <a16:colId xmlns:a16="http://schemas.microsoft.com/office/drawing/2014/main" val="2884862861"/>
                    </a:ext>
                  </a:extLst>
                </a:gridCol>
                <a:gridCol w="5374310">
                  <a:extLst>
                    <a:ext uri="{9D8B030D-6E8A-4147-A177-3AD203B41FA5}">
                      <a16:colId xmlns:a16="http://schemas.microsoft.com/office/drawing/2014/main" val="2837866663"/>
                    </a:ext>
                  </a:extLst>
                </a:gridCol>
              </a:tblGrid>
              <a:tr h="579648">
                <a:tc>
                  <a:txBody>
                    <a:bodyPr/>
                    <a:lstStyle/>
                    <a:p>
                      <a:r>
                        <a:rPr lang="pt-BR" sz="1200" b="1" dirty="0"/>
                        <a:t>Pandas</a:t>
                      </a:r>
                    </a:p>
                  </a:txBody>
                  <a:tcPr marL="96608" marR="96608" marT="48304" marB="48304" anchor="ctr"/>
                </a:tc>
                <a:tc>
                  <a:txBody>
                    <a:bodyPr/>
                    <a:lstStyle/>
                    <a:p>
                      <a:r>
                        <a:rPr lang="pt-BR" sz="1200" dirty="0"/>
                        <a:t>Biblioteca em Python para manipulação e análise de dados, que facilita o trabalho com estruturas de dados como </a:t>
                      </a:r>
                      <a:r>
                        <a:rPr lang="pt-BR" sz="1200" dirty="0" err="1"/>
                        <a:t>DataFrames</a:t>
                      </a:r>
                      <a:r>
                        <a:rPr lang="pt-BR" sz="1200" dirty="0"/>
                        <a:t>.</a:t>
                      </a:r>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NumPy</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dirty="0"/>
                        <a:t>Biblioteca fundamental em Python para operações matemáticas e manipulação de </a:t>
                      </a:r>
                      <a:r>
                        <a:rPr lang="pt-BR" sz="1200" dirty="0" err="1"/>
                        <a:t>arrays</a:t>
                      </a:r>
                      <a:endParaRPr lang="pt-BR" sz="1200" kern="1200" dirty="0">
                        <a:solidFill>
                          <a:schemeClr val="dk1"/>
                        </a:solidFill>
                        <a:latin typeface="+mn-lt"/>
                        <a:ea typeface="+mn-ea"/>
                        <a:cs typeface="+mn-cs"/>
                      </a:endParaRPr>
                    </a:p>
                  </a:txBody>
                  <a:tcPr marL="96608" marR="96608" marT="48304" marB="48304" anchor="ctr"/>
                </a:tc>
                <a:extLst>
                  <a:ext uri="{0D108BD9-81ED-4DB2-BD59-A6C34878D82A}">
                    <a16:rowId xmlns:a16="http://schemas.microsoft.com/office/drawing/2014/main" val="801379448"/>
                  </a:ext>
                </a:extLst>
              </a:tr>
            </a:tbl>
          </a:graphicData>
        </a:graphic>
      </p:graphicFrame>
      <p:sp>
        <p:nvSpPr>
          <p:cNvPr id="6" name="CaixaDeTexto 5">
            <a:extLst>
              <a:ext uri="{FF2B5EF4-FFF2-40B4-BE49-F238E27FC236}">
                <a16:creationId xmlns:a16="http://schemas.microsoft.com/office/drawing/2014/main" id="{30C21928-9CAC-9A33-D7AD-FF3F144D7847}"/>
              </a:ext>
            </a:extLst>
          </p:cNvPr>
          <p:cNvSpPr txBox="1"/>
          <p:nvPr/>
        </p:nvSpPr>
        <p:spPr>
          <a:xfrm>
            <a:off x="609598" y="1312697"/>
            <a:ext cx="7333131" cy="646331"/>
          </a:xfrm>
          <a:prstGeom prst="rect">
            <a:avLst/>
          </a:prstGeom>
          <a:noFill/>
        </p:spPr>
        <p:txBody>
          <a:bodyPr wrap="square" rtlCol="0">
            <a:spAutoFit/>
          </a:bodyPr>
          <a:lstStyle/>
          <a:p>
            <a:r>
              <a:rPr lang="pt-BR" b="1" dirty="0"/>
              <a:t>Pré-processamento e manipulação de dados</a:t>
            </a:r>
          </a:p>
          <a:p>
            <a:endParaRPr lang="pt-BR" b="1" dirty="0"/>
          </a:p>
        </p:txBody>
      </p:sp>
    </p:spTree>
    <p:extLst>
      <p:ext uri="{BB962C8B-B14F-4D97-AF65-F5344CB8AC3E}">
        <p14:creationId xmlns:p14="http://schemas.microsoft.com/office/powerpoint/2010/main" val="1204591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0EDC4-9681-A8B4-A126-8C3C715C16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55DBA43-E252-4099-2D8D-C15F33CD5340}"/>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Ferramentas e Frameworks</a:t>
            </a:r>
          </a:p>
        </p:txBody>
      </p:sp>
      <p:graphicFrame>
        <p:nvGraphicFramePr>
          <p:cNvPr id="5" name="Tabela 4">
            <a:extLst>
              <a:ext uri="{FF2B5EF4-FFF2-40B4-BE49-F238E27FC236}">
                <a16:creationId xmlns:a16="http://schemas.microsoft.com/office/drawing/2014/main" id="{AF6567D1-C444-9405-2C0D-18BF56758F76}"/>
              </a:ext>
            </a:extLst>
          </p:cNvPr>
          <p:cNvGraphicFramePr>
            <a:graphicFrameLocks noGrp="1"/>
          </p:cNvGraphicFramePr>
          <p:nvPr>
            <p:extLst>
              <p:ext uri="{D42A27DB-BD31-4B8C-83A1-F6EECF244321}">
                <p14:modId xmlns:p14="http://schemas.microsoft.com/office/powerpoint/2010/main" val="2525225709"/>
              </p:ext>
            </p:extLst>
          </p:nvPr>
        </p:nvGraphicFramePr>
        <p:xfrm>
          <a:off x="609598" y="2103325"/>
          <a:ext cx="10325102" cy="2270289"/>
        </p:xfrm>
        <a:graphic>
          <a:graphicData uri="http://schemas.openxmlformats.org/drawingml/2006/table">
            <a:tbl>
              <a:tblPr bandRow="1">
                <a:tableStyleId>{5C22544A-7EE6-4342-B048-85BDC9FD1C3A}</a:tableStyleId>
              </a:tblPr>
              <a:tblGrid>
                <a:gridCol w="4950792">
                  <a:extLst>
                    <a:ext uri="{9D8B030D-6E8A-4147-A177-3AD203B41FA5}">
                      <a16:colId xmlns:a16="http://schemas.microsoft.com/office/drawing/2014/main" val="2884862861"/>
                    </a:ext>
                  </a:extLst>
                </a:gridCol>
                <a:gridCol w="5374310">
                  <a:extLst>
                    <a:ext uri="{9D8B030D-6E8A-4147-A177-3AD203B41FA5}">
                      <a16:colId xmlns:a16="http://schemas.microsoft.com/office/drawing/2014/main" val="2837866663"/>
                    </a:ext>
                  </a:extLst>
                </a:gridCol>
              </a:tblGrid>
              <a:tr h="579648">
                <a:tc>
                  <a:txBody>
                    <a:bodyPr/>
                    <a:lstStyle/>
                    <a:p>
                      <a:r>
                        <a:rPr lang="pt-BR" sz="1200" b="1" dirty="0" err="1"/>
                        <a:t>Matplotlib</a:t>
                      </a:r>
                      <a:r>
                        <a:rPr lang="pt-BR" sz="1200" b="1" dirty="0"/>
                        <a:t> e </a:t>
                      </a:r>
                      <a:r>
                        <a:rPr lang="pt-BR" sz="1200" b="1" dirty="0" err="1"/>
                        <a:t>Seaborn</a:t>
                      </a:r>
                      <a:endParaRPr lang="pt-BR" sz="1200" b="1" dirty="0"/>
                    </a:p>
                  </a:txBody>
                  <a:tcPr marL="96608" marR="96608" marT="48304" marB="48304" anchor="ctr"/>
                </a:tc>
                <a:tc>
                  <a:txBody>
                    <a:bodyPr/>
                    <a:lstStyle/>
                    <a:p>
                      <a:r>
                        <a:rPr lang="pt-BR" sz="1200" dirty="0"/>
                        <a:t>Bibliotecas de visualização em Python que permitem criar gráficos e </a:t>
                      </a:r>
                      <a:r>
                        <a:rPr lang="pt-BR" sz="1200" dirty="0" err="1"/>
                        <a:t>plots</a:t>
                      </a:r>
                      <a:r>
                        <a:rPr lang="pt-BR" sz="1200" dirty="0"/>
                        <a:t> personalizados para análise de dados.</a:t>
                      </a:r>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Tensorboard</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dirty="0"/>
                        <a:t>Ferramenta de visualização para o </a:t>
                      </a:r>
                      <a:r>
                        <a:rPr lang="pt-BR" sz="1200" dirty="0" err="1"/>
                        <a:t>TensorFlow</a:t>
                      </a:r>
                      <a:r>
                        <a:rPr lang="pt-BR" sz="1200" dirty="0"/>
                        <a:t>, que permite acompanhar métricas de treinamento, visualização de gráficos e análise de modelo.</a:t>
                      </a:r>
                      <a:endParaRPr lang="pt-BR" sz="1200" kern="1200" dirty="0">
                        <a:solidFill>
                          <a:schemeClr val="dk1"/>
                        </a:solidFill>
                        <a:latin typeface="+mn-lt"/>
                        <a:ea typeface="+mn-ea"/>
                        <a:cs typeface="+mn-cs"/>
                      </a:endParaRPr>
                    </a:p>
                  </a:txBody>
                  <a:tcPr marL="96608" marR="96608" marT="48304" marB="48304" anchor="ctr"/>
                </a:tc>
                <a:extLst>
                  <a:ext uri="{0D108BD9-81ED-4DB2-BD59-A6C34878D82A}">
                    <a16:rowId xmlns:a16="http://schemas.microsoft.com/office/drawing/2014/main" val="801379448"/>
                  </a:ext>
                </a:extLst>
              </a:tr>
            </a:tbl>
          </a:graphicData>
        </a:graphic>
      </p:graphicFrame>
      <p:sp>
        <p:nvSpPr>
          <p:cNvPr id="6" name="CaixaDeTexto 5">
            <a:extLst>
              <a:ext uri="{FF2B5EF4-FFF2-40B4-BE49-F238E27FC236}">
                <a16:creationId xmlns:a16="http://schemas.microsoft.com/office/drawing/2014/main" id="{863EA94D-EEE2-B668-8E06-F5A2B674D229}"/>
              </a:ext>
            </a:extLst>
          </p:cNvPr>
          <p:cNvSpPr txBox="1"/>
          <p:nvPr/>
        </p:nvSpPr>
        <p:spPr>
          <a:xfrm>
            <a:off x="609598" y="1312697"/>
            <a:ext cx="7333131" cy="646331"/>
          </a:xfrm>
          <a:prstGeom prst="rect">
            <a:avLst/>
          </a:prstGeom>
          <a:noFill/>
        </p:spPr>
        <p:txBody>
          <a:bodyPr wrap="square" rtlCol="0">
            <a:spAutoFit/>
          </a:bodyPr>
          <a:lstStyle/>
          <a:p>
            <a:r>
              <a:rPr lang="pt-BR" b="1" dirty="0"/>
              <a:t>Visualização de dados</a:t>
            </a:r>
          </a:p>
          <a:p>
            <a:endParaRPr lang="pt-BR" b="1" dirty="0"/>
          </a:p>
        </p:txBody>
      </p:sp>
    </p:spTree>
    <p:extLst>
      <p:ext uri="{BB962C8B-B14F-4D97-AF65-F5344CB8AC3E}">
        <p14:creationId xmlns:p14="http://schemas.microsoft.com/office/powerpoint/2010/main" val="3117657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95905-EBAE-CCEB-3B32-B02097D8D6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F08A3D-2682-E294-1033-0322D44E16D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Ferramentas e Frameworks</a:t>
            </a:r>
          </a:p>
        </p:txBody>
      </p:sp>
      <p:graphicFrame>
        <p:nvGraphicFramePr>
          <p:cNvPr id="5" name="Tabela 4">
            <a:extLst>
              <a:ext uri="{FF2B5EF4-FFF2-40B4-BE49-F238E27FC236}">
                <a16:creationId xmlns:a16="http://schemas.microsoft.com/office/drawing/2014/main" id="{BDCBC81C-26A3-D7E5-5C8A-D0BBAEE38481}"/>
              </a:ext>
            </a:extLst>
          </p:cNvPr>
          <p:cNvGraphicFramePr>
            <a:graphicFrameLocks noGrp="1"/>
          </p:cNvGraphicFramePr>
          <p:nvPr>
            <p:extLst>
              <p:ext uri="{D42A27DB-BD31-4B8C-83A1-F6EECF244321}">
                <p14:modId xmlns:p14="http://schemas.microsoft.com/office/powerpoint/2010/main" val="3939637480"/>
              </p:ext>
            </p:extLst>
          </p:nvPr>
        </p:nvGraphicFramePr>
        <p:xfrm>
          <a:off x="609598" y="2103325"/>
          <a:ext cx="10325102" cy="3960930"/>
        </p:xfrm>
        <a:graphic>
          <a:graphicData uri="http://schemas.openxmlformats.org/drawingml/2006/table">
            <a:tbl>
              <a:tblPr bandRow="1">
                <a:tableStyleId>{5C22544A-7EE6-4342-B048-85BDC9FD1C3A}</a:tableStyleId>
              </a:tblPr>
              <a:tblGrid>
                <a:gridCol w="4950792">
                  <a:extLst>
                    <a:ext uri="{9D8B030D-6E8A-4147-A177-3AD203B41FA5}">
                      <a16:colId xmlns:a16="http://schemas.microsoft.com/office/drawing/2014/main" val="2884862861"/>
                    </a:ext>
                  </a:extLst>
                </a:gridCol>
                <a:gridCol w="5374310">
                  <a:extLst>
                    <a:ext uri="{9D8B030D-6E8A-4147-A177-3AD203B41FA5}">
                      <a16:colId xmlns:a16="http://schemas.microsoft.com/office/drawing/2014/main" val="2837866663"/>
                    </a:ext>
                  </a:extLst>
                </a:gridCol>
              </a:tblGrid>
              <a:tr h="579648">
                <a:tc>
                  <a:txBody>
                    <a:bodyPr/>
                    <a:lstStyle/>
                    <a:p>
                      <a:r>
                        <a:rPr lang="pt-BR" sz="1200" b="1" dirty="0"/>
                        <a:t>Docker</a:t>
                      </a:r>
                    </a:p>
                  </a:txBody>
                  <a:tcPr marL="96608" marR="96608" marT="48304" marB="48304" anchor="ctr"/>
                </a:tc>
                <a:tc>
                  <a:txBody>
                    <a:bodyPr/>
                    <a:lstStyle/>
                    <a:p>
                      <a:r>
                        <a:rPr lang="pt-BR" sz="1200" dirty="0"/>
                        <a:t>Plataforma de contêineres que permite empacotar distribuir aplicativos e seus ambientes de execução</a:t>
                      </a:r>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Kubernets</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dirty="0"/>
                        <a:t>Orquestração de contêineres, facilita o </a:t>
                      </a:r>
                      <a:r>
                        <a:rPr lang="pt-BR" sz="1200" dirty="0" err="1"/>
                        <a:t>deploy</a:t>
                      </a:r>
                      <a:r>
                        <a:rPr lang="pt-BR" sz="1200" dirty="0"/>
                        <a:t> e gerenciamento de aplicativos em larga escala</a:t>
                      </a:r>
                      <a:endParaRPr lang="pt-BR" sz="1200" kern="1200" dirty="0">
                        <a:solidFill>
                          <a:schemeClr val="dk1"/>
                        </a:solidFill>
                        <a:latin typeface="+mn-lt"/>
                        <a:ea typeface="+mn-ea"/>
                        <a:cs typeface="+mn-cs"/>
                      </a:endParaRPr>
                    </a:p>
                  </a:txBody>
                  <a:tcPr marL="96608" marR="96608" marT="48304" marB="48304" anchor="ctr"/>
                </a:tc>
                <a:extLst>
                  <a:ext uri="{0D108BD9-81ED-4DB2-BD59-A6C34878D82A}">
                    <a16:rowId xmlns:a16="http://schemas.microsoft.com/office/drawing/2014/main" val="801379448"/>
                  </a:ext>
                </a:extLst>
              </a:tr>
              <a:tr h="1690641">
                <a:tc>
                  <a:txBody>
                    <a:bodyPr/>
                    <a:lstStyle/>
                    <a:p>
                      <a:r>
                        <a:rPr lang="pt-BR" sz="1200" b="1" kern="1200" dirty="0" err="1">
                          <a:solidFill>
                            <a:schemeClr val="dk1"/>
                          </a:solidFill>
                          <a:latin typeface="+mn-lt"/>
                          <a:ea typeface="+mn-ea"/>
                          <a:cs typeface="+mn-cs"/>
                        </a:rPr>
                        <a:t>TensorFlow</a:t>
                      </a:r>
                      <a:r>
                        <a:rPr lang="pt-BR" sz="1200" b="1" kern="1200" dirty="0">
                          <a:solidFill>
                            <a:schemeClr val="dk1"/>
                          </a:solidFill>
                          <a:latin typeface="+mn-lt"/>
                          <a:ea typeface="+mn-ea"/>
                          <a:cs typeface="+mn-cs"/>
                        </a:rPr>
                        <a:t> </a:t>
                      </a:r>
                      <a:r>
                        <a:rPr lang="pt-BR" sz="1200" b="1" kern="1200" dirty="0" err="1">
                          <a:solidFill>
                            <a:schemeClr val="dk1"/>
                          </a:solidFill>
                          <a:latin typeface="+mn-lt"/>
                          <a:ea typeface="+mn-ea"/>
                          <a:cs typeface="+mn-cs"/>
                        </a:rPr>
                        <a:t>Serving</a:t>
                      </a:r>
                      <a:r>
                        <a:rPr lang="pt-BR" sz="1200" b="1" kern="1200" dirty="0">
                          <a:solidFill>
                            <a:schemeClr val="dk1"/>
                          </a:solidFill>
                          <a:latin typeface="+mn-lt"/>
                          <a:ea typeface="+mn-ea"/>
                          <a:cs typeface="+mn-cs"/>
                        </a:rPr>
                        <a:t> e </a:t>
                      </a:r>
                      <a:r>
                        <a:rPr lang="pt-BR" sz="1200" b="1" kern="1200" dirty="0" err="1">
                          <a:solidFill>
                            <a:schemeClr val="dk1"/>
                          </a:solidFill>
                          <a:latin typeface="+mn-lt"/>
                          <a:ea typeface="+mn-ea"/>
                          <a:cs typeface="+mn-cs"/>
                        </a:rPr>
                        <a:t>TorchServe</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dirty="0"/>
                        <a:t>Ferramentas específicas para </a:t>
                      </a:r>
                      <a:r>
                        <a:rPr lang="pt-BR" sz="1200" dirty="0" err="1"/>
                        <a:t>deploy</a:t>
                      </a:r>
                      <a:r>
                        <a:rPr lang="pt-BR" sz="1200" dirty="0"/>
                        <a:t> de modelos construídos em </a:t>
                      </a:r>
                      <a:r>
                        <a:rPr lang="pt-BR" sz="1200" dirty="0" err="1"/>
                        <a:t>TensorFlow</a:t>
                      </a:r>
                      <a:r>
                        <a:rPr lang="pt-BR" sz="1200" dirty="0"/>
                        <a:t> e </a:t>
                      </a:r>
                      <a:r>
                        <a:rPr lang="pt-BR" sz="1200" dirty="0" err="1"/>
                        <a:t>PyTorch</a:t>
                      </a:r>
                      <a:r>
                        <a:rPr lang="pt-BR" sz="1200" dirty="0"/>
                        <a:t>.</a:t>
                      </a:r>
                      <a:endParaRPr lang="pt-BR" sz="1200" kern="1200" dirty="0">
                        <a:solidFill>
                          <a:schemeClr val="dk1"/>
                        </a:solidFill>
                        <a:latin typeface="+mn-lt"/>
                        <a:ea typeface="+mn-ea"/>
                        <a:cs typeface="+mn-cs"/>
                      </a:endParaRPr>
                    </a:p>
                  </a:txBody>
                  <a:tcPr marL="96608" marR="96608" marT="48304" marB="48304" anchor="ctr"/>
                </a:tc>
                <a:extLst>
                  <a:ext uri="{0D108BD9-81ED-4DB2-BD59-A6C34878D82A}">
                    <a16:rowId xmlns:a16="http://schemas.microsoft.com/office/drawing/2014/main" val="1480928980"/>
                  </a:ext>
                </a:extLst>
              </a:tr>
            </a:tbl>
          </a:graphicData>
        </a:graphic>
      </p:graphicFrame>
      <p:sp>
        <p:nvSpPr>
          <p:cNvPr id="6" name="CaixaDeTexto 5">
            <a:extLst>
              <a:ext uri="{FF2B5EF4-FFF2-40B4-BE49-F238E27FC236}">
                <a16:creationId xmlns:a16="http://schemas.microsoft.com/office/drawing/2014/main" id="{F21D4217-B6A9-C5EF-3BF8-2045BB613CBB}"/>
              </a:ext>
            </a:extLst>
          </p:cNvPr>
          <p:cNvSpPr txBox="1"/>
          <p:nvPr/>
        </p:nvSpPr>
        <p:spPr>
          <a:xfrm>
            <a:off x="609598" y="1312697"/>
            <a:ext cx="7333131" cy="646331"/>
          </a:xfrm>
          <a:prstGeom prst="rect">
            <a:avLst/>
          </a:prstGeom>
          <a:noFill/>
        </p:spPr>
        <p:txBody>
          <a:bodyPr wrap="square" rtlCol="0">
            <a:spAutoFit/>
          </a:bodyPr>
          <a:lstStyle/>
          <a:p>
            <a:r>
              <a:rPr lang="pt-BR" b="1" dirty="0"/>
              <a:t>Implantação e </a:t>
            </a:r>
            <a:r>
              <a:rPr lang="pt-BR" b="1" dirty="0" err="1"/>
              <a:t>Deploy</a:t>
            </a:r>
            <a:r>
              <a:rPr lang="pt-BR" b="1" dirty="0"/>
              <a:t> de modelos</a:t>
            </a:r>
          </a:p>
          <a:p>
            <a:endParaRPr lang="pt-BR" b="1" dirty="0"/>
          </a:p>
        </p:txBody>
      </p:sp>
    </p:spTree>
    <p:extLst>
      <p:ext uri="{BB962C8B-B14F-4D97-AF65-F5344CB8AC3E}">
        <p14:creationId xmlns:p14="http://schemas.microsoft.com/office/powerpoint/2010/main" val="3450506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9740-4130-BF8E-C32D-9A929202C5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D9C1B6-96C0-429E-395C-829A0931C606}"/>
              </a:ext>
            </a:extLst>
          </p:cNvPr>
          <p:cNvSpPr>
            <a:spLocks noGrp="1"/>
          </p:cNvSpPr>
          <p:nvPr>
            <p:ph type="ctrTitle"/>
          </p:nvPr>
        </p:nvSpPr>
        <p:spPr>
          <a:xfrm>
            <a:off x="1737359" y="3131676"/>
            <a:ext cx="8717282" cy="594648"/>
          </a:xfrm>
        </p:spPr>
        <p:txBody>
          <a:bodyPr anchor="ctr">
            <a:normAutofit fontScale="90000"/>
          </a:bodyPr>
          <a:lstStyle/>
          <a:p>
            <a:r>
              <a:rPr lang="pt-BR" dirty="0">
                <a:latin typeface="Source Sans Pro" panose="020B0503030403020204" pitchFamily="34" charset="0"/>
                <a:ea typeface="Source Sans Pro" panose="020B0503030403020204" pitchFamily="34" charset="0"/>
              </a:rPr>
              <a:t>Machine Learning  </a:t>
            </a:r>
            <a:br>
              <a:rPr lang="pt-BR"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Onde estamos usando IA e ML na Alumisoft</a:t>
            </a:r>
          </a:p>
        </p:txBody>
      </p:sp>
    </p:spTree>
    <p:extLst>
      <p:ext uri="{BB962C8B-B14F-4D97-AF65-F5344CB8AC3E}">
        <p14:creationId xmlns:p14="http://schemas.microsoft.com/office/powerpoint/2010/main" val="1484753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5AEA4-B30C-D7B1-FA98-E47098E98D1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B660AB-EFAA-24C0-5910-3C247A56E344}"/>
              </a:ext>
            </a:extLst>
          </p:cNvPr>
          <p:cNvSpPr>
            <a:spLocks noGrp="1"/>
          </p:cNvSpPr>
          <p:nvPr>
            <p:ph type="ctrTitle"/>
          </p:nvPr>
        </p:nvSpPr>
        <p:spPr>
          <a:xfrm>
            <a:off x="609598" y="573752"/>
            <a:ext cx="8717282" cy="594648"/>
          </a:xfrm>
        </p:spPr>
        <p:txBody>
          <a:bodyPr>
            <a:normAutofit fontScale="90000"/>
          </a:bodyPr>
          <a:lstStyle/>
          <a:p>
            <a:pPr algn="l"/>
            <a:r>
              <a:rPr lang="pt-BR" sz="2400" dirty="0">
                <a:latin typeface="Source Sans Pro" panose="020B0503030403020204" pitchFamily="34" charset="0"/>
                <a:ea typeface="Source Sans Pro" panose="020B0503030403020204" pitchFamily="34" charset="0"/>
              </a:rPr>
              <a:t>Machine Learning – Oportunidades de carreira e dicas para iniciantes</a:t>
            </a:r>
          </a:p>
        </p:txBody>
      </p:sp>
      <p:sp>
        <p:nvSpPr>
          <p:cNvPr id="11" name="CaixaDeTexto 10">
            <a:extLst>
              <a:ext uri="{FF2B5EF4-FFF2-40B4-BE49-F238E27FC236}">
                <a16:creationId xmlns:a16="http://schemas.microsoft.com/office/drawing/2014/main" id="{11B12D34-E55F-CAC4-53CD-1FB9B35B6C77}"/>
              </a:ext>
            </a:extLst>
          </p:cNvPr>
          <p:cNvSpPr txBox="1"/>
          <p:nvPr/>
        </p:nvSpPr>
        <p:spPr>
          <a:xfrm>
            <a:off x="609598" y="1312697"/>
            <a:ext cx="3747249" cy="2646878"/>
          </a:xfrm>
          <a:prstGeom prst="rect">
            <a:avLst/>
          </a:prstGeom>
          <a:noFill/>
        </p:spPr>
        <p:txBody>
          <a:bodyPr wrap="square" rtlCol="0">
            <a:spAutoFit/>
          </a:bodyPr>
          <a:lstStyle/>
          <a:p>
            <a:r>
              <a:rPr lang="pt-BR" b="1" dirty="0"/>
              <a:t>Principais posições</a:t>
            </a:r>
          </a:p>
          <a:p>
            <a:endParaRPr lang="pt-BR" b="1" dirty="0"/>
          </a:p>
          <a:p>
            <a:pPr marL="285750" indent="-285750">
              <a:buFont typeface="Wingdings" panose="05000000000000000000" pitchFamily="2" charset="2"/>
              <a:buChar char="Ø"/>
            </a:pPr>
            <a:r>
              <a:rPr lang="pt-BR" sz="1400" dirty="0"/>
              <a:t>Cientista de dados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Engenheiro de Machine Learning</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Analista de dados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Engenheiro de dados</a:t>
            </a:r>
          </a:p>
          <a:p>
            <a:pPr marL="285750" indent="-285750">
              <a:buFont typeface="Wingdings" panose="05000000000000000000" pitchFamily="2" charset="2"/>
              <a:buChar char="Ø"/>
            </a:pPr>
            <a:endParaRPr lang="pt-BR" sz="1400" dirty="0"/>
          </a:p>
          <a:p>
            <a:endParaRPr lang="pt-BR" b="1" dirty="0"/>
          </a:p>
        </p:txBody>
      </p:sp>
      <p:sp>
        <p:nvSpPr>
          <p:cNvPr id="4" name="CaixaDeTexto 3">
            <a:extLst>
              <a:ext uri="{FF2B5EF4-FFF2-40B4-BE49-F238E27FC236}">
                <a16:creationId xmlns:a16="http://schemas.microsoft.com/office/drawing/2014/main" id="{CD7E282F-4943-FD0B-ABBB-4C3B6CBCEF6E}"/>
              </a:ext>
            </a:extLst>
          </p:cNvPr>
          <p:cNvSpPr txBox="1"/>
          <p:nvPr/>
        </p:nvSpPr>
        <p:spPr>
          <a:xfrm>
            <a:off x="6759387" y="1312697"/>
            <a:ext cx="3747249" cy="2646878"/>
          </a:xfrm>
          <a:prstGeom prst="rect">
            <a:avLst/>
          </a:prstGeom>
          <a:noFill/>
        </p:spPr>
        <p:txBody>
          <a:bodyPr wrap="square" rtlCol="0">
            <a:spAutoFit/>
          </a:bodyPr>
          <a:lstStyle/>
          <a:p>
            <a:r>
              <a:rPr lang="pt-BR" b="1" dirty="0"/>
              <a:t>Habilidades Principais</a:t>
            </a:r>
          </a:p>
          <a:p>
            <a:endParaRPr lang="pt-BR" b="1" dirty="0"/>
          </a:p>
          <a:p>
            <a:pPr marL="285750" indent="-285750">
              <a:buFont typeface="Wingdings" panose="05000000000000000000" pitchFamily="2" charset="2"/>
              <a:buChar char="Ø"/>
            </a:pPr>
            <a:r>
              <a:rPr lang="pt-BR" sz="1400" dirty="0"/>
              <a:t>Matemática e Estatística</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Programação</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Ferramentas de ML e Visualização de dados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Banco de dados (SQL e </a:t>
            </a:r>
            <a:r>
              <a:rPr lang="pt-BR" sz="1400" dirty="0" err="1"/>
              <a:t>NoSQL</a:t>
            </a:r>
            <a:r>
              <a:rPr lang="pt-BR" sz="1400" dirty="0"/>
              <a:t>)</a:t>
            </a:r>
          </a:p>
          <a:p>
            <a:pPr marL="285750" indent="-285750">
              <a:buFont typeface="Wingdings" panose="05000000000000000000" pitchFamily="2" charset="2"/>
              <a:buChar char="Ø"/>
            </a:pPr>
            <a:endParaRPr lang="pt-BR" sz="1400" dirty="0"/>
          </a:p>
          <a:p>
            <a:endParaRPr lang="pt-BR" b="1" dirty="0"/>
          </a:p>
        </p:txBody>
      </p:sp>
      <p:sp>
        <p:nvSpPr>
          <p:cNvPr id="5" name="CaixaDeTexto 4">
            <a:extLst>
              <a:ext uri="{FF2B5EF4-FFF2-40B4-BE49-F238E27FC236}">
                <a16:creationId xmlns:a16="http://schemas.microsoft.com/office/drawing/2014/main" id="{FB69CE6B-1B2C-BEDB-85B1-07EFA0E23EBE}"/>
              </a:ext>
            </a:extLst>
          </p:cNvPr>
          <p:cNvSpPr txBox="1"/>
          <p:nvPr/>
        </p:nvSpPr>
        <p:spPr>
          <a:xfrm>
            <a:off x="4222375" y="3959575"/>
            <a:ext cx="3747249" cy="2862322"/>
          </a:xfrm>
          <a:prstGeom prst="rect">
            <a:avLst/>
          </a:prstGeom>
          <a:noFill/>
        </p:spPr>
        <p:txBody>
          <a:bodyPr wrap="square" rtlCol="0">
            <a:spAutoFit/>
          </a:bodyPr>
          <a:lstStyle/>
          <a:p>
            <a:r>
              <a:rPr lang="pt-BR" b="1" dirty="0"/>
              <a:t>Dicas</a:t>
            </a:r>
          </a:p>
          <a:p>
            <a:endParaRPr lang="pt-BR" b="1" dirty="0"/>
          </a:p>
          <a:p>
            <a:pPr marL="285750" indent="-285750">
              <a:buFont typeface="Wingdings" panose="05000000000000000000" pitchFamily="2" charset="2"/>
              <a:buChar char="Ø"/>
            </a:pPr>
            <a:r>
              <a:rPr lang="pt-BR" sz="1400" dirty="0"/>
              <a:t>Inicie com fundamentos sólidos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Desenvolva projetos práticos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Participação em Comunidades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Acompanhe especialistas e profissionais da área</a:t>
            </a:r>
          </a:p>
          <a:p>
            <a:pPr marL="285750" indent="-285750">
              <a:buFont typeface="Wingdings" panose="05000000000000000000" pitchFamily="2" charset="2"/>
              <a:buChar char="Ø"/>
            </a:pPr>
            <a:endParaRPr lang="pt-BR" sz="1400" dirty="0"/>
          </a:p>
          <a:p>
            <a:endParaRPr lang="pt-BR" b="1" dirty="0"/>
          </a:p>
        </p:txBody>
      </p:sp>
    </p:spTree>
    <p:extLst>
      <p:ext uri="{BB962C8B-B14F-4D97-AF65-F5344CB8AC3E}">
        <p14:creationId xmlns:p14="http://schemas.microsoft.com/office/powerpoint/2010/main" val="156639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C0D3A-DCF0-D72C-2732-B09367FAF4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6489F20-0136-2DFF-3ED0-3CCEB57AC88A}"/>
              </a:ext>
            </a:extLst>
          </p:cNvPr>
          <p:cNvSpPr>
            <a:spLocks noGrp="1"/>
          </p:cNvSpPr>
          <p:nvPr>
            <p:ph type="ctrTitle"/>
          </p:nvPr>
        </p:nvSpPr>
        <p:spPr>
          <a:xfrm>
            <a:off x="1737359" y="3131676"/>
            <a:ext cx="8717282" cy="594648"/>
          </a:xfrm>
        </p:spPr>
        <p:txBody>
          <a:bodyPr anchor="ctr">
            <a:normAutofit fontScale="90000"/>
          </a:bodyPr>
          <a:lstStyle/>
          <a:p>
            <a:r>
              <a:rPr lang="pt-BR" sz="5400" dirty="0">
                <a:latin typeface="Source Sans Pro" panose="020B0503030403020204" pitchFamily="34" charset="0"/>
                <a:ea typeface="Source Sans Pro" panose="020B0503030403020204" pitchFamily="34" charset="0"/>
              </a:rPr>
              <a:t>Machine Learning  </a:t>
            </a:r>
            <a:br>
              <a:rPr lang="pt-BR" sz="5400"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Conceitos Fundamentais</a:t>
            </a:r>
            <a:endParaRPr lang="pt-BR" sz="5400" dirty="0">
              <a:solidFill>
                <a:srgbClr val="132537"/>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05245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4FC7C-9A96-1ED5-B6F7-0312554816B8}"/>
              </a:ext>
            </a:extLst>
          </p:cNvPr>
          <p:cNvSpPr>
            <a:spLocks noGrp="1"/>
          </p:cNvSpPr>
          <p:nvPr>
            <p:ph type="ctrTitle"/>
          </p:nvPr>
        </p:nvSpPr>
        <p:spPr>
          <a:xfrm>
            <a:off x="4305769" y="3069204"/>
            <a:ext cx="3580461" cy="893638"/>
          </a:xfrm>
        </p:spPr>
        <p:txBody>
          <a:bodyPr anchor="ctr"/>
          <a:lstStyle/>
          <a:p>
            <a:r>
              <a:rPr lang="pt-BR" sz="3600" dirty="0"/>
              <a:t>Obrigado</a:t>
            </a:r>
          </a:p>
        </p:txBody>
      </p:sp>
    </p:spTree>
    <p:extLst>
      <p:ext uri="{BB962C8B-B14F-4D97-AF65-F5344CB8AC3E}">
        <p14:creationId xmlns:p14="http://schemas.microsoft.com/office/powerpoint/2010/main" val="349398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DC0E0-9AB1-639F-780A-080D6176F49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68F3B20-13AD-CC94-E9AA-A4FACAD057CF}"/>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Introdução</a:t>
            </a:r>
          </a:p>
        </p:txBody>
      </p:sp>
      <p:pic>
        <p:nvPicPr>
          <p:cNvPr id="3" name="Picture 2" descr="ai memes">
            <a:extLst>
              <a:ext uri="{FF2B5EF4-FFF2-40B4-BE49-F238E27FC236}">
                <a16:creationId xmlns:a16="http://schemas.microsoft.com/office/drawing/2014/main" id="{47010723-92EB-4FAE-DA99-D2CABD858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972" y="1613530"/>
            <a:ext cx="3301300" cy="437521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88321FC-EFDB-E822-7E58-75C2811ACC6B}"/>
              </a:ext>
            </a:extLst>
          </p:cNvPr>
          <p:cNvSpPr txBox="1"/>
          <p:nvPr/>
        </p:nvSpPr>
        <p:spPr>
          <a:xfrm>
            <a:off x="609598" y="1312697"/>
            <a:ext cx="7333131" cy="923330"/>
          </a:xfrm>
          <a:prstGeom prst="rect">
            <a:avLst/>
          </a:prstGeom>
          <a:noFill/>
        </p:spPr>
        <p:txBody>
          <a:bodyPr wrap="square" rtlCol="0">
            <a:spAutoFit/>
          </a:bodyPr>
          <a:lstStyle/>
          <a:p>
            <a:r>
              <a:rPr lang="pt-BR" b="1" dirty="0"/>
              <a:t>O que é Machine Learning?</a:t>
            </a:r>
          </a:p>
          <a:p>
            <a:endParaRPr lang="pt-BR" b="1" dirty="0"/>
          </a:p>
          <a:p>
            <a:endParaRPr lang="pt-BR" dirty="0"/>
          </a:p>
        </p:txBody>
      </p:sp>
      <p:sp>
        <p:nvSpPr>
          <p:cNvPr id="6" name="CaixaDeTexto 5">
            <a:extLst>
              <a:ext uri="{FF2B5EF4-FFF2-40B4-BE49-F238E27FC236}">
                <a16:creationId xmlns:a16="http://schemas.microsoft.com/office/drawing/2014/main" id="{A2F5F567-CC16-A6DB-B931-13D8CDE943DE}"/>
              </a:ext>
            </a:extLst>
          </p:cNvPr>
          <p:cNvSpPr txBox="1"/>
          <p:nvPr/>
        </p:nvSpPr>
        <p:spPr>
          <a:xfrm>
            <a:off x="609598" y="1774362"/>
            <a:ext cx="6452288" cy="1569660"/>
          </a:xfrm>
          <a:prstGeom prst="rect">
            <a:avLst/>
          </a:prstGeom>
          <a:noFill/>
        </p:spPr>
        <p:txBody>
          <a:bodyPr wrap="square" rtlCol="0">
            <a:spAutoFit/>
          </a:bodyPr>
          <a:lstStyle/>
          <a:p>
            <a:r>
              <a:rPr lang="pt-BR" sz="1600" dirty="0"/>
              <a:t>“Machine Learning (ML) ou aprendizado de máquina é uma área da Inteligência artificial (IA) que permite que computadores aprendam ou melhorem seu desempenho a partir dos dados que consomem, sem a necessidade de serem explicitamente programados para cada tarefa”</a:t>
            </a:r>
          </a:p>
          <a:p>
            <a:endParaRPr lang="pt-BR" sz="1600" dirty="0"/>
          </a:p>
          <a:p>
            <a:endParaRPr lang="pt-BR" sz="1600" dirty="0"/>
          </a:p>
        </p:txBody>
      </p:sp>
      <p:sp>
        <p:nvSpPr>
          <p:cNvPr id="8" name="CaixaDeTexto 7">
            <a:extLst>
              <a:ext uri="{FF2B5EF4-FFF2-40B4-BE49-F238E27FC236}">
                <a16:creationId xmlns:a16="http://schemas.microsoft.com/office/drawing/2014/main" id="{A1E5FCA6-5B61-4CD9-2935-FAF007BCB48E}"/>
              </a:ext>
            </a:extLst>
          </p:cNvPr>
          <p:cNvSpPr txBox="1"/>
          <p:nvPr/>
        </p:nvSpPr>
        <p:spPr>
          <a:xfrm>
            <a:off x="609598" y="3914908"/>
            <a:ext cx="6096000" cy="2062103"/>
          </a:xfrm>
          <a:prstGeom prst="rect">
            <a:avLst/>
          </a:prstGeom>
          <a:noFill/>
        </p:spPr>
        <p:txBody>
          <a:bodyPr wrap="square">
            <a:spAutoFit/>
          </a:bodyPr>
          <a:lstStyle/>
          <a:p>
            <a:r>
              <a:rPr lang="pt-BR" sz="1600" dirty="0"/>
              <a:t>Início na década de 1950 Alan Turing iniciou o desenvolvimento de testes para medir a capacidade das máquinas de “raciocinarem”</a:t>
            </a:r>
          </a:p>
          <a:p>
            <a:pPr marL="171450" indent="-171450">
              <a:buFont typeface="Arial" panose="020B0604020202020204" pitchFamily="34" charset="0"/>
              <a:buChar char="•"/>
            </a:pPr>
            <a:endParaRPr lang="pt-BR" sz="1600" dirty="0"/>
          </a:p>
          <a:p>
            <a:pPr marL="171450" indent="-171450">
              <a:buFont typeface="Arial" panose="020B0604020202020204" pitchFamily="34" charset="0"/>
              <a:buChar char="•"/>
            </a:pPr>
            <a:endParaRPr lang="pt-BR" sz="1600" dirty="0"/>
          </a:p>
          <a:p>
            <a:r>
              <a:rPr lang="pt-BR" sz="1600" dirty="0"/>
              <a:t>Em 1959, Arthur Samuel usou pela primeira vez o termo Machine Learning. Ele desenvolveu o primeiro programa capaz de “aprender”: Um jogo de damas capaz de aprimorar seu desempenho a cada partida que realizava</a:t>
            </a:r>
          </a:p>
        </p:txBody>
      </p:sp>
      <p:sp>
        <p:nvSpPr>
          <p:cNvPr id="14" name="CaixaDeTexto 13">
            <a:extLst>
              <a:ext uri="{FF2B5EF4-FFF2-40B4-BE49-F238E27FC236}">
                <a16:creationId xmlns:a16="http://schemas.microsoft.com/office/drawing/2014/main" id="{1621DB05-CBB1-9652-A3E8-3FF37F9CB968}"/>
              </a:ext>
            </a:extLst>
          </p:cNvPr>
          <p:cNvSpPr txBox="1"/>
          <p:nvPr/>
        </p:nvSpPr>
        <p:spPr>
          <a:xfrm>
            <a:off x="609598" y="3453243"/>
            <a:ext cx="7333131" cy="923330"/>
          </a:xfrm>
          <a:prstGeom prst="rect">
            <a:avLst/>
          </a:prstGeom>
          <a:noFill/>
        </p:spPr>
        <p:txBody>
          <a:bodyPr wrap="square" rtlCol="0">
            <a:spAutoFit/>
          </a:bodyPr>
          <a:lstStyle/>
          <a:p>
            <a:r>
              <a:rPr lang="pt-BR" b="1" dirty="0"/>
              <a:t>Quando e como começou?</a:t>
            </a:r>
          </a:p>
          <a:p>
            <a:endParaRPr lang="pt-BR" b="1" dirty="0"/>
          </a:p>
          <a:p>
            <a:endParaRPr lang="pt-BR" dirty="0"/>
          </a:p>
        </p:txBody>
      </p:sp>
      <p:pic>
        <p:nvPicPr>
          <p:cNvPr id="10" name="Picture 2" descr="Arthur Samuel 1959: The First Self Learning Checkers Program">
            <a:extLst>
              <a:ext uri="{FF2B5EF4-FFF2-40B4-BE49-F238E27FC236}">
                <a16:creationId xmlns:a16="http://schemas.microsoft.com/office/drawing/2014/main" id="{30871287-CD67-A6A9-9813-3FBC4585B320}"/>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294463" y="1914352"/>
            <a:ext cx="5082557" cy="285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79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4922-9B5B-8BE3-89FE-774A468321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92FC35-7F97-9946-295A-6376144ED400}"/>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Conceito de aprendizagem</a:t>
            </a:r>
          </a:p>
        </p:txBody>
      </p:sp>
      <p:sp>
        <p:nvSpPr>
          <p:cNvPr id="4" name="CaixaDeTexto 3">
            <a:extLst>
              <a:ext uri="{FF2B5EF4-FFF2-40B4-BE49-F238E27FC236}">
                <a16:creationId xmlns:a16="http://schemas.microsoft.com/office/drawing/2014/main" id="{FF1452DF-8E93-B162-7301-F889AFA64C7F}"/>
              </a:ext>
            </a:extLst>
          </p:cNvPr>
          <p:cNvSpPr txBox="1"/>
          <p:nvPr/>
        </p:nvSpPr>
        <p:spPr>
          <a:xfrm>
            <a:off x="609598" y="1312697"/>
            <a:ext cx="7333131" cy="1754326"/>
          </a:xfrm>
          <a:prstGeom prst="rect">
            <a:avLst/>
          </a:prstGeom>
          <a:noFill/>
        </p:spPr>
        <p:txBody>
          <a:bodyPr wrap="square" rtlCol="0">
            <a:spAutoFit/>
          </a:bodyPr>
          <a:lstStyle/>
          <a:p>
            <a:r>
              <a:rPr lang="pt-BR" b="1" dirty="0"/>
              <a:t>O que significa aprender?</a:t>
            </a:r>
          </a:p>
          <a:p>
            <a:endParaRPr lang="pt-BR" b="1" dirty="0"/>
          </a:p>
          <a:p>
            <a:pPr marL="285750" indent="-285750">
              <a:buFont typeface="Arial" panose="020B0604020202020204" pitchFamily="34" charset="0"/>
              <a:buChar char="•"/>
            </a:pPr>
            <a:r>
              <a:rPr lang="pt-BR" dirty="0"/>
              <a:t>Nós, humanos, aprendemos através de leitura, exemplos, experimentos, práticas etc.</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Máquinas aprendem detectando padrões em grandes volumes de dados</a:t>
            </a:r>
          </a:p>
        </p:txBody>
      </p:sp>
      <p:sp>
        <p:nvSpPr>
          <p:cNvPr id="3" name="CaixaDeTexto 2">
            <a:extLst>
              <a:ext uri="{FF2B5EF4-FFF2-40B4-BE49-F238E27FC236}">
                <a16:creationId xmlns:a16="http://schemas.microsoft.com/office/drawing/2014/main" id="{75DD8009-29FA-4B46-CEFF-D7144BDEFCE7}"/>
              </a:ext>
            </a:extLst>
          </p:cNvPr>
          <p:cNvSpPr txBox="1"/>
          <p:nvPr/>
        </p:nvSpPr>
        <p:spPr>
          <a:xfrm>
            <a:off x="539468" y="3392989"/>
            <a:ext cx="7333131" cy="1200329"/>
          </a:xfrm>
          <a:prstGeom prst="rect">
            <a:avLst/>
          </a:prstGeom>
          <a:noFill/>
        </p:spPr>
        <p:txBody>
          <a:bodyPr wrap="square" rtlCol="0">
            <a:spAutoFit/>
          </a:bodyPr>
          <a:lstStyle/>
          <a:p>
            <a:r>
              <a:rPr lang="pt-BR" b="1" dirty="0"/>
              <a:t>Exemplos:</a:t>
            </a:r>
          </a:p>
          <a:p>
            <a:pPr marL="285750" indent="-285750">
              <a:buFont typeface="Arial" panose="020B0604020202020204" pitchFamily="34" charset="0"/>
              <a:buChar char="•"/>
            </a:pPr>
            <a:r>
              <a:rPr lang="pt-BR" dirty="0"/>
              <a:t>Ensinar a diferenciar gatos e cachorros</a:t>
            </a:r>
          </a:p>
          <a:p>
            <a:pPr marL="285750" indent="-285750">
              <a:buFont typeface="Arial" panose="020B0604020202020204" pitchFamily="34" charset="0"/>
              <a:buChar char="•"/>
            </a:pPr>
            <a:endParaRPr lang="pt-BR" dirty="0"/>
          </a:p>
          <a:p>
            <a:endParaRPr lang="pt-BR" dirty="0"/>
          </a:p>
        </p:txBody>
      </p:sp>
      <p:pic>
        <p:nvPicPr>
          <p:cNvPr id="2050" name="Picture 2" descr="O que os gatos pensam sobre nós? Você vai se surpreender | National  Geographic">
            <a:extLst>
              <a:ext uri="{FF2B5EF4-FFF2-40B4-BE49-F238E27FC236}">
                <a16:creationId xmlns:a16="http://schemas.microsoft.com/office/drawing/2014/main" id="{C12D7A16-A6DC-7E2D-A9EC-1B2891A14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768" y="4479602"/>
            <a:ext cx="1002886" cy="6687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ão, conviver com gatos não traz problemas de saúde mental">
            <a:extLst>
              <a:ext uri="{FF2B5EF4-FFF2-40B4-BE49-F238E27FC236}">
                <a16:creationId xmlns:a16="http://schemas.microsoft.com/office/drawing/2014/main" id="{8C0F75F8-7DF9-E3E0-2B52-B13FE8775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365" y="4479602"/>
            <a:ext cx="788893" cy="7888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dade dos gatos: Como saber a idade do meu gato? | WHISKAS®">
            <a:extLst>
              <a:ext uri="{FF2B5EF4-FFF2-40B4-BE49-F238E27FC236}">
                <a16:creationId xmlns:a16="http://schemas.microsoft.com/office/drawing/2014/main" id="{C1371443-B617-F7B6-12D9-E3C296998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969" y="4417311"/>
            <a:ext cx="1190065" cy="79337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aça de cachorro muito popular no Brasil: veja quais são | Petz">
            <a:extLst>
              <a:ext uri="{FF2B5EF4-FFF2-40B4-BE49-F238E27FC236}">
                <a16:creationId xmlns:a16="http://schemas.microsoft.com/office/drawing/2014/main" id="{EFB9556D-383E-0D04-2CBD-0D8A7F124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438" y="5669416"/>
            <a:ext cx="942216" cy="63251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or que os cachorros são tão amigáveis? A ciência explica | National  Geographic">
            <a:extLst>
              <a:ext uri="{FF2B5EF4-FFF2-40B4-BE49-F238E27FC236}">
                <a16:creationId xmlns:a16="http://schemas.microsoft.com/office/drawing/2014/main" id="{0AC94635-9859-5948-DB63-B5C7B6280A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6365" y="5631569"/>
            <a:ext cx="1061990" cy="70821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10 motivos pelos quais o vira-lata caramelo é tão amado no Brasil">
            <a:extLst>
              <a:ext uri="{FF2B5EF4-FFF2-40B4-BE49-F238E27FC236}">
                <a16:creationId xmlns:a16="http://schemas.microsoft.com/office/drawing/2014/main" id="{661D2E6D-B387-8551-04B3-5548754E82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9066" y="5634845"/>
            <a:ext cx="1062318" cy="708212"/>
          </a:xfrm>
          <a:prstGeom prst="rect">
            <a:avLst/>
          </a:prstGeom>
          <a:noFill/>
          <a:extLst>
            <a:ext uri="{909E8E84-426E-40DD-AFC4-6F175D3DCCD1}">
              <a14:hiddenFill xmlns:a14="http://schemas.microsoft.com/office/drawing/2010/main">
                <a:solidFill>
                  <a:srgbClr val="FFFFFF"/>
                </a:solidFill>
              </a14:hiddenFill>
            </a:ext>
          </a:extLst>
        </p:spPr>
      </p:pic>
      <p:pic>
        <p:nvPicPr>
          <p:cNvPr id="10" name="Gráfico 9" descr="Olho estrutura de tópicos">
            <a:extLst>
              <a:ext uri="{FF2B5EF4-FFF2-40B4-BE49-F238E27FC236}">
                <a16:creationId xmlns:a16="http://schemas.microsoft.com/office/drawing/2014/main" id="{233467EB-7AA4-98E5-AA1F-18637F7741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86281" y="4009346"/>
            <a:ext cx="788340" cy="788340"/>
          </a:xfrm>
          <a:prstGeom prst="rect">
            <a:avLst/>
          </a:prstGeom>
        </p:spPr>
      </p:pic>
      <p:pic>
        <p:nvPicPr>
          <p:cNvPr id="2066" name="Picture 18" descr="O Poder das Redes Neurais Convolucionais: Um Guia Prático para Construir  sua CNN Básica">
            <a:extLst>
              <a:ext uri="{FF2B5EF4-FFF2-40B4-BE49-F238E27FC236}">
                <a16:creationId xmlns:a16="http://schemas.microsoft.com/office/drawing/2014/main" id="{4FD7AE8C-8EE0-810E-C0AA-7C8AB6403D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7869" y="5054857"/>
            <a:ext cx="2670192" cy="1319010"/>
          </a:xfrm>
          <a:prstGeom prst="rect">
            <a:avLst/>
          </a:prstGeom>
          <a:noFill/>
          <a:extLst>
            <a:ext uri="{909E8E84-426E-40DD-AFC4-6F175D3DCCD1}">
              <a14:hiddenFill xmlns:a14="http://schemas.microsoft.com/office/drawing/2010/main">
                <a:solidFill>
                  <a:srgbClr val="FFFFFF"/>
                </a:solidFill>
              </a14:hiddenFill>
            </a:ext>
          </a:extLst>
        </p:spPr>
      </p:pic>
      <p:sp>
        <p:nvSpPr>
          <p:cNvPr id="15" name="Chave Direita 14">
            <a:extLst>
              <a:ext uri="{FF2B5EF4-FFF2-40B4-BE49-F238E27FC236}">
                <a16:creationId xmlns:a16="http://schemas.microsoft.com/office/drawing/2014/main" id="{6222E988-CADF-0F13-5516-94D19ECFD8DE}"/>
              </a:ext>
            </a:extLst>
          </p:cNvPr>
          <p:cNvSpPr/>
          <p:nvPr/>
        </p:nvSpPr>
        <p:spPr>
          <a:xfrm>
            <a:off x="4700451" y="4347882"/>
            <a:ext cx="186530" cy="1991899"/>
          </a:xfrm>
          <a:prstGeom prst="rightBrace">
            <a:avLst>
              <a:gd name="adj1" fmla="val 8333"/>
              <a:gd name="adj2" fmla="val 4955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2068" name="Picture 20" descr="Tumores Cerebrais / Sistema Nervoso Central em Crianças | Instituto Oncoguia">
            <a:extLst>
              <a:ext uri="{FF2B5EF4-FFF2-40B4-BE49-F238E27FC236}">
                <a16:creationId xmlns:a16="http://schemas.microsoft.com/office/drawing/2014/main" id="{A55E7273-472A-1215-AC53-2A374D52B8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219" y="3935640"/>
            <a:ext cx="1092181" cy="776023"/>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Cantos Arredondados 17">
            <a:extLst>
              <a:ext uri="{FF2B5EF4-FFF2-40B4-BE49-F238E27FC236}">
                <a16:creationId xmlns:a16="http://schemas.microsoft.com/office/drawing/2014/main" id="{A3FECDC5-CCCF-A745-05FB-0EC5E401814A}"/>
              </a:ext>
            </a:extLst>
          </p:cNvPr>
          <p:cNvSpPr/>
          <p:nvPr/>
        </p:nvSpPr>
        <p:spPr>
          <a:xfrm>
            <a:off x="9573680" y="4180502"/>
            <a:ext cx="1452282" cy="3135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t>Gato / Cachorro</a:t>
            </a:r>
          </a:p>
        </p:txBody>
      </p:sp>
      <p:sp>
        <p:nvSpPr>
          <p:cNvPr id="20" name="Retângulo: Cantos Arredondados 19">
            <a:extLst>
              <a:ext uri="{FF2B5EF4-FFF2-40B4-BE49-F238E27FC236}">
                <a16:creationId xmlns:a16="http://schemas.microsoft.com/office/drawing/2014/main" id="{82BCB298-BE06-61A4-F4EF-8040DB04C5E2}"/>
              </a:ext>
            </a:extLst>
          </p:cNvPr>
          <p:cNvSpPr/>
          <p:nvPr/>
        </p:nvSpPr>
        <p:spPr>
          <a:xfrm>
            <a:off x="9573680" y="5265313"/>
            <a:ext cx="1363261" cy="2943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t>Gato – 70%</a:t>
            </a:r>
          </a:p>
        </p:txBody>
      </p:sp>
      <p:sp>
        <p:nvSpPr>
          <p:cNvPr id="21" name="Retângulo: Cantos Arredondados 20">
            <a:extLst>
              <a:ext uri="{FF2B5EF4-FFF2-40B4-BE49-F238E27FC236}">
                <a16:creationId xmlns:a16="http://schemas.microsoft.com/office/drawing/2014/main" id="{D11D9BC2-81E7-9F7C-816A-1FE14DD3AD45}"/>
              </a:ext>
            </a:extLst>
          </p:cNvPr>
          <p:cNvSpPr/>
          <p:nvPr/>
        </p:nvSpPr>
        <p:spPr>
          <a:xfrm>
            <a:off x="9573680" y="5862588"/>
            <a:ext cx="1363261" cy="2943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t>Cachorro – 30%</a:t>
            </a:r>
          </a:p>
        </p:txBody>
      </p:sp>
      <p:cxnSp>
        <p:nvCxnSpPr>
          <p:cNvPr id="24" name="Conector reto 23">
            <a:extLst>
              <a:ext uri="{FF2B5EF4-FFF2-40B4-BE49-F238E27FC236}">
                <a16:creationId xmlns:a16="http://schemas.microsoft.com/office/drawing/2014/main" id="{A8CC811B-7C5A-D984-F8EB-0A8A0DC9764B}"/>
              </a:ext>
            </a:extLst>
          </p:cNvPr>
          <p:cNvCxnSpPr>
            <a:stCxn id="15" idx="1"/>
          </p:cNvCxnSpPr>
          <p:nvPr/>
        </p:nvCxnSpPr>
        <p:spPr>
          <a:xfrm flipV="1">
            <a:off x="4886981" y="4479602"/>
            <a:ext cx="1399300" cy="8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F3245587-28DA-B34B-3D87-50FB416D9546}"/>
              </a:ext>
            </a:extLst>
          </p:cNvPr>
          <p:cNvCxnSpPr>
            <a:cxnSpLocks/>
            <a:stCxn id="15" idx="1"/>
            <a:endCxn id="2066" idx="1"/>
          </p:cNvCxnSpPr>
          <p:nvPr/>
        </p:nvCxnSpPr>
        <p:spPr>
          <a:xfrm>
            <a:off x="4886981" y="5334868"/>
            <a:ext cx="1290888" cy="3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39F2C731-D59C-F7EE-C1EC-25AAF0EBAD7F}"/>
              </a:ext>
            </a:extLst>
          </p:cNvPr>
          <p:cNvCxnSpPr>
            <a:cxnSpLocks/>
          </p:cNvCxnSpPr>
          <p:nvPr/>
        </p:nvCxnSpPr>
        <p:spPr>
          <a:xfrm>
            <a:off x="8770457" y="5700154"/>
            <a:ext cx="8032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04311B7-1A3A-485E-1F90-34E1F2A5C03C}"/>
              </a:ext>
            </a:extLst>
          </p:cNvPr>
          <p:cNvCxnSpPr>
            <a:cxnSpLocks/>
            <a:stCxn id="2068" idx="3"/>
            <a:endCxn id="18" idx="1"/>
          </p:cNvCxnSpPr>
          <p:nvPr/>
        </p:nvCxnSpPr>
        <p:spPr>
          <a:xfrm>
            <a:off x="8579400" y="4323652"/>
            <a:ext cx="994280" cy="13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2AEEC61B-B2E4-4FB1-3D78-9E7AAB64D9E3}"/>
              </a:ext>
            </a:extLst>
          </p:cNvPr>
          <p:cNvCxnSpPr>
            <a:cxnSpLocks/>
          </p:cNvCxnSpPr>
          <p:nvPr/>
        </p:nvCxnSpPr>
        <p:spPr>
          <a:xfrm>
            <a:off x="5880796" y="4901165"/>
            <a:ext cx="5934529" cy="163"/>
          </a:xfrm>
          <a:prstGeom prst="line">
            <a:avLst/>
          </a:prstGeom>
          <a:ln>
            <a:solidFill>
              <a:srgbClr val="132537"/>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68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5" grpId="0" animBg="1"/>
      <p:bldP spid="18"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71C5C-DB41-9CD4-8FFF-62A05ACB7D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64FA041-7C45-B023-71A5-D8FB92AA7B4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Tipos de aprendizado</a:t>
            </a:r>
          </a:p>
        </p:txBody>
      </p:sp>
      <p:graphicFrame>
        <p:nvGraphicFramePr>
          <p:cNvPr id="3" name="Tabela 2">
            <a:extLst>
              <a:ext uri="{FF2B5EF4-FFF2-40B4-BE49-F238E27FC236}">
                <a16:creationId xmlns:a16="http://schemas.microsoft.com/office/drawing/2014/main" id="{5FACF734-B5AC-1126-A90F-CDF625D65B74}"/>
              </a:ext>
            </a:extLst>
          </p:cNvPr>
          <p:cNvGraphicFramePr>
            <a:graphicFrameLocks noGrp="1"/>
          </p:cNvGraphicFramePr>
          <p:nvPr>
            <p:extLst>
              <p:ext uri="{D42A27DB-BD31-4B8C-83A1-F6EECF244321}">
                <p14:modId xmlns:p14="http://schemas.microsoft.com/office/powerpoint/2010/main" val="2787381177"/>
              </p:ext>
            </p:extLst>
          </p:nvPr>
        </p:nvGraphicFramePr>
        <p:xfrm>
          <a:off x="784412" y="1472700"/>
          <a:ext cx="10623176" cy="4552172"/>
        </p:xfrm>
        <a:graphic>
          <a:graphicData uri="http://schemas.openxmlformats.org/drawingml/2006/table">
            <a:tbl>
              <a:tblPr bandRow="1">
                <a:tableStyleId>{5C22544A-7EE6-4342-B048-85BDC9FD1C3A}</a:tableStyleId>
              </a:tblPr>
              <a:tblGrid>
                <a:gridCol w="3064972">
                  <a:extLst>
                    <a:ext uri="{9D8B030D-6E8A-4147-A177-3AD203B41FA5}">
                      <a16:colId xmlns:a16="http://schemas.microsoft.com/office/drawing/2014/main" val="2884862861"/>
                    </a:ext>
                  </a:extLst>
                </a:gridCol>
                <a:gridCol w="3779102">
                  <a:extLst>
                    <a:ext uri="{9D8B030D-6E8A-4147-A177-3AD203B41FA5}">
                      <a16:colId xmlns:a16="http://schemas.microsoft.com/office/drawing/2014/main" val="2837866663"/>
                    </a:ext>
                  </a:extLst>
                </a:gridCol>
                <a:gridCol w="3779102">
                  <a:extLst>
                    <a:ext uri="{9D8B030D-6E8A-4147-A177-3AD203B41FA5}">
                      <a16:colId xmlns:a16="http://schemas.microsoft.com/office/drawing/2014/main" val="2164094311"/>
                    </a:ext>
                  </a:extLst>
                </a:gridCol>
              </a:tblGrid>
              <a:tr h="1765562">
                <a:tc>
                  <a:txBody>
                    <a:bodyPr/>
                    <a:lstStyle/>
                    <a:p>
                      <a:r>
                        <a:rPr lang="pt-BR" sz="1500" b="1" dirty="0"/>
                        <a:t>Aprendizado Supervisionado </a:t>
                      </a:r>
                    </a:p>
                  </a:txBody>
                  <a:tcPr marL="127631" marR="127631" marT="63815" marB="63815" anchor="ctr"/>
                </a:tc>
                <a:tc>
                  <a:txBody>
                    <a:bodyPr/>
                    <a:lstStyle/>
                    <a:p>
                      <a:r>
                        <a:rPr lang="pt-BR" sz="1500" dirty="0"/>
                        <a:t>No aprendizado supervisionado, o modelo é treinado com um conjunto de dados rotulados, onde cada entrada possui uma saída esperada ou "rótulo". O objetivo é que o modelo aprenda a associar as entradas às saídas para prever resultados em dados novos e não vistos.</a:t>
                      </a:r>
                    </a:p>
                  </a:txBody>
                  <a:tcPr marL="127631" marR="127631" marT="63815" marB="63815" anchor="ctr"/>
                </a:tc>
                <a:tc>
                  <a:txBody>
                    <a:bodyPr/>
                    <a:lstStyle/>
                    <a:p>
                      <a:pPr marL="171450" indent="-171450">
                        <a:buFont typeface="Arial" panose="020B0604020202020204" pitchFamily="34" charset="0"/>
                        <a:buChar char="•"/>
                      </a:pPr>
                      <a:r>
                        <a:rPr lang="pt-BR" sz="1500" dirty="0"/>
                        <a:t>Classificação de e-mails (spam / não spam)</a:t>
                      </a:r>
                    </a:p>
                    <a:p>
                      <a:pPr marL="171450" indent="-171450">
                        <a:buFont typeface="Arial" panose="020B0604020202020204" pitchFamily="34" charset="0"/>
                        <a:buChar char="•"/>
                      </a:pPr>
                      <a:r>
                        <a:rPr lang="pt-BR" sz="1500" dirty="0"/>
                        <a:t>Previsão de preços de ações </a:t>
                      </a:r>
                    </a:p>
                    <a:p>
                      <a:pPr marL="171450" indent="-171450">
                        <a:buFont typeface="Arial" panose="020B0604020202020204" pitchFamily="34" charset="0"/>
                        <a:buChar char="•"/>
                      </a:pPr>
                      <a:r>
                        <a:rPr lang="pt-BR" sz="1500" dirty="0"/>
                        <a:t>Probabilidade de inadimplência em operações</a:t>
                      </a:r>
                    </a:p>
                  </a:txBody>
                  <a:tcPr marL="127631" marR="127631" marT="63815" marB="63815"/>
                </a:tc>
                <a:extLst>
                  <a:ext uri="{0D108BD9-81ED-4DB2-BD59-A6C34878D82A}">
                    <a16:rowId xmlns:a16="http://schemas.microsoft.com/office/drawing/2014/main" val="3502904962"/>
                  </a:ext>
                </a:extLst>
              </a:tr>
              <a:tr h="1531572">
                <a:tc>
                  <a:txBody>
                    <a:bodyPr/>
                    <a:lstStyle/>
                    <a:p>
                      <a:r>
                        <a:rPr lang="pt-BR" sz="1500" b="1" kern="1200" dirty="0">
                          <a:solidFill>
                            <a:schemeClr val="dk1"/>
                          </a:solidFill>
                          <a:latin typeface="+mn-lt"/>
                          <a:ea typeface="+mn-ea"/>
                          <a:cs typeface="+mn-cs"/>
                        </a:rPr>
                        <a:t>Aprendizado não supervisionado</a:t>
                      </a:r>
                    </a:p>
                  </a:txBody>
                  <a:tcPr marL="127631" marR="127631" marT="63815" marB="63815" anchor="ctr"/>
                </a:tc>
                <a:tc>
                  <a:txBody>
                    <a:bodyPr/>
                    <a:lstStyle/>
                    <a:p>
                      <a:r>
                        <a:rPr lang="pt-BR" sz="1500" kern="1200" dirty="0">
                          <a:solidFill>
                            <a:schemeClr val="dk1"/>
                          </a:solidFill>
                          <a:latin typeface="+mn-lt"/>
                          <a:ea typeface="+mn-ea"/>
                          <a:cs typeface="+mn-cs"/>
                        </a:rPr>
                        <a:t>No modelo não supervisionado, o modelo trabalha com dados não rotulados e tenta identificar os padrões por conta própria. Esse tipo de aprendizado, buscando padrões ou grupos de dados semelhantes, também é chamado de clusterização</a:t>
                      </a:r>
                    </a:p>
                  </a:txBody>
                  <a:tcPr marL="127631" marR="127631" marT="63815" marB="63815" anchor="ctr"/>
                </a:tc>
                <a:tc>
                  <a:txBody>
                    <a:bodyPr/>
                    <a:lstStyle/>
                    <a:p>
                      <a:pPr marL="171450" indent="-171450">
                        <a:buFont typeface="Arial" panose="020B0604020202020204" pitchFamily="34" charset="0"/>
                        <a:buChar char="•"/>
                      </a:pPr>
                      <a:r>
                        <a:rPr lang="pt-BR" sz="1500" kern="1200" dirty="0">
                          <a:solidFill>
                            <a:schemeClr val="dk1"/>
                          </a:solidFill>
                          <a:latin typeface="+mn-lt"/>
                          <a:ea typeface="+mn-ea"/>
                          <a:cs typeface="+mn-cs"/>
                        </a:rPr>
                        <a:t>Segmentação de clientes para campanhas de marketing </a:t>
                      </a:r>
                    </a:p>
                    <a:p>
                      <a:pPr marL="171450" indent="-171450">
                        <a:buFont typeface="Arial" panose="020B0604020202020204" pitchFamily="34" charset="0"/>
                        <a:buChar char="•"/>
                      </a:pPr>
                      <a:r>
                        <a:rPr lang="pt-BR" sz="1500" kern="1200" dirty="0">
                          <a:solidFill>
                            <a:schemeClr val="dk1"/>
                          </a:solidFill>
                          <a:latin typeface="+mn-lt"/>
                          <a:ea typeface="+mn-ea"/>
                          <a:cs typeface="+mn-cs"/>
                        </a:rPr>
                        <a:t>Recomendação de produtos</a:t>
                      </a:r>
                    </a:p>
                    <a:p>
                      <a:pPr marL="171450" indent="-171450">
                        <a:buFont typeface="Arial" panose="020B0604020202020204" pitchFamily="34" charset="0"/>
                        <a:buChar char="•"/>
                      </a:pPr>
                      <a:r>
                        <a:rPr lang="pt-BR" sz="1500" kern="1200" dirty="0">
                          <a:solidFill>
                            <a:schemeClr val="dk1"/>
                          </a:solidFill>
                          <a:latin typeface="+mn-lt"/>
                          <a:ea typeface="+mn-ea"/>
                          <a:cs typeface="+mn-cs"/>
                        </a:rPr>
                        <a:t>Reconhecimento em padrões de fala</a:t>
                      </a:r>
                    </a:p>
                    <a:p>
                      <a:pPr algn="ctr"/>
                      <a:endParaRPr lang="pt-BR" sz="1500" b="1" i="1" kern="1200" dirty="0">
                        <a:solidFill>
                          <a:schemeClr val="dk1"/>
                        </a:solidFill>
                        <a:latin typeface="+mn-lt"/>
                        <a:ea typeface="+mn-ea"/>
                        <a:cs typeface="+mn-cs"/>
                      </a:endParaRPr>
                    </a:p>
                  </a:txBody>
                  <a:tcPr marL="127631" marR="127631" marT="63815" marB="63815"/>
                </a:tc>
                <a:extLst>
                  <a:ext uri="{0D108BD9-81ED-4DB2-BD59-A6C34878D82A}">
                    <a16:rowId xmlns:a16="http://schemas.microsoft.com/office/drawing/2014/main" val="801379448"/>
                  </a:ext>
                </a:extLst>
              </a:tr>
              <a:tr h="1255038">
                <a:tc>
                  <a:txBody>
                    <a:bodyPr/>
                    <a:lstStyle/>
                    <a:p>
                      <a:r>
                        <a:rPr lang="pt-BR" sz="1500" b="1" kern="1200" dirty="0">
                          <a:solidFill>
                            <a:schemeClr val="dk1"/>
                          </a:solidFill>
                          <a:latin typeface="+mn-lt"/>
                          <a:ea typeface="+mn-ea"/>
                          <a:cs typeface="+mn-cs"/>
                        </a:rPr>
                        <a:t>Aprendizado por reforço</a:t>
                      </a:r>
                    </a:p>
                  </a:txBody>
                  <a:tcPr marL="127631" marR="127631" marT="63815" marB="63815" anchor="ctr"/>
                </a:tc>
                <a:tc>
                  <a:txBody>
                    <a:bodyPr/>
                    <a:lstStyle/>
                    <a:p>
                      <a:r>
                        <a:rPr lang="pt-BR" sz="1500" kern="1200" dirty="0">
                          <a:solidFill>
                            <a:schemeClr val="dk1"/>
                          </a:solidFill>
                          <a:latin typeface="+mn-lt"/>
                          <a:ea typeface="+mn-ea"/>
                          <a:cs typeface="+mn-cs"/>
                        </a:rPr>
                        <a:t>Neste caso o aprendizado ocorre por tentativa e erro, recebendo penalidades ou recompensas para melhoras suas decisões ao longo do tempo.</a:t>
                      </a:r>
                    </a:p>
                  </a:txBody>
                  <a:tcPr marL="127631" marR="127631" marT="63815" marB="63815" anchor="ctr"/>
                </a:tc>
                <a:tc>
                  <a:txBody>
                    <a:bodyPr/>
                    <a:lstStyle/>
                    <a:p>
                      <a:pPr marL="171450" indent="-171450">
                        <a:buFont typeface="Arial" panose="020B0604020202020204" pitchFamily="34" charset="0"/>
                        <a:buChar char="•"/>
                      </a:pPr>
                      <a:r>
                        <a:rPr lang="pt-BR" sz="1500" kern="1200" dirty="0">
                          <a:solidFill>
                            <a:schemeClr val="dk1"/>
                          </a:solidFill>
                          <a:latin typeface="+mn-lt"/>
                          <a:ea typeface="+mn-ea"/>
                          <a:cs typeface="+mn-cs"/>
                        </a:rPr>
                        <a:t>Carros autônomos </a:t>
                      </a:r>
                      <a:r>
                        <a:rPr lang="pt-BR" sz="1400" kern="1200" dirty="0">
                          <a:solidFill>
                            <a:schemeClr val="dk1"/>
                          </a:solidFill>
                          <a:latin typeface="+mn-lt"/>
                          <a:ea typeface="+mn-ea"/>
                          <a:cs typeface="+mn-cs"/>
                        </a:rPr>
                        <a:t>(direção em ambientes dinâmicos com decisões baseadas em regras de trânsito e segurança)</a:t>
                      </a:r>
                    </a:p>
                    <a:p>
                      <a:pPr marL="171450" indent="-171450">
                        <a:buFont typeface="Arial" panose="020B0604020202020204" pitchFamily="34" charset="0"/>
                        <a:buChar char="•"/>
                      </a:pPr>
                      <a:r>
                        <a:rPr lang="pt-BR" sz="1500" kern="1200" dirty="0">
                          <a:solidFill>
                            <a:schemeClr val="dk1"/>
                          </a:solidFill>
                          <a:latin typeface="+mn-lt"/>
                          <a:ea typeface="+mn-ea"/>
                          <a:cs typeface="+mn-cs"/>
                        </a:rPr>
                        <a:t>Jogos</a:t>
                      </a:r>
                    </a:p>
                    <a:p>
                      <a:pPr marL="171450" indent="-171450">
                        <a:buFont typeface="Arial" panose="020B0604020202020204" pitchFamily="34" charset="0"/>
                        <a:buChar char="•"/>
                      </a:pPr>
                      <a:r>
                        <a:rPr lang="pt-BR" sz="1500" kern="1200" dirty="0">
                          <a:solidFill>
                            <a:schemeClr val="dk1"/>
                          </a:solidFill>
                          <a:latin typeface="+mn-lt"/>
                          <a:ea typeface="+mn-ea"/>
                          <a:cs typeface="+mn-cs"/>
                        </a:rPr>
                        <a:t>Robótica </a:t>
                      </a:r>
                    </a:p>
                  </a:txBody>
                  <a:tcPr marL="127631" marR="127631" marT="63815" marB="63815"/>
                </a:tc>
                <a:extLst>
                  <a:ext uri="{0D108BD9-81ED-4DB2-BD59-A6C34878D82A}">
                    <a16:rowId xmlns:a16="http://schemas.microsoft.com/office/drawing/2014/main" val="1524282556"/>
                  </a:ext>
                </a:extLst>
              </a:tr>
            </a:tbl>
          </a:graphicData>
        </a:graphic>
      </p:graphicFrame>
    </p:spTree>
    <p:extLst>
      <p:ext uri="{BB962C8B-B14F-4D97-AF65-F5344CB8AC3E}">
        <p14:creationId xmlns:p14="http://schemas.microsoft.com/office/powerpoint/2010/main" val="32783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26A5C-6A51-6E33-0BD6-9962BB6FCC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301AF59-605D-DD25-5370-003B80F2B3FD}"/>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áreas de aplicação de ML</a:t>
            </a:r>
          </a:p>
        </p:txBody>
      </p:sp>
      <p:sp>
        <p:nvSpPr>
          <p:cNvPr id="4" name="CaixaDeTexto 3">
            <a:extLst>
              <a:ext uri="{FF2B5EF4-FFF2-40B4-BE49-F238E27FC236}">
                <a16:creationId xmlns:a16="http://schemas.microsoft.com/office/drawing/2014/main" id="{F8D7C7CF-967D-5378-C171-1AE06B817432}"/>
              </a:ext>
            </a:extLst>
          </p:cNvPr>
          <p:cNvSpPr txBox="1"/>
          <p:nvPr/>
        </p:nvSpPr>
        <p:spPr>
          <a:xfrm>
            <a:off x="609598" y="1312697"/>
            <a:ext cx="7333131" cy="646331"/>
          </a:xfrm>
          <a:prstGeom prst="rect">
            <a:avLst/>
          </a:prstGeom>
          <a:noFill/>
        </p:spPr>
        <p:txBody>
          <a:bodyPr wrap="square" rtlCol="0">
            <a:spAutoFit/>
          </a:bodyPr>
          <a:lstStyle/>
          <a:p>
            <a:r>
              <a:rPr lang="pt-BR" b="1" dirty="0"/>
              <a:t>Finanças</a:t>
            </a:r>
          </a:p>
          <a:p>
            <a:endParaRPr lang="pt-BR" b="1" dirty="0"/>
          </a:p>
        </p:txBody>
      </p:sp>
      <p:sp>
        <p:nvSpPr>
          <p:cNvPr id="8" name="CaixaDeTexto 7">
            <a:extLst>
              <a:ext uri="{FF2B5EF4-FFF2-40B4-BE49-F238E27FC236}">
                <a16:creationId xmlns:a16="http://schemas.microsoft.com/office/drawing/2014/main" id="{8AD7A1F9-96A6-B5E3-CF1B-26B756196710}"/>
              </a:ext>
            </a:extLst>
          </p:cNvPr>
          <p:cNvSpPr txBox="1"/>
          <p:nvPr/>
        </p:nvSpPr>
        <p:spPr>
          <a:xfrm>
            <a:off x="609597" y="1780159"/>
            <a:ext cx="7333131" cy="1754326"/>
          </a:xfrm>
          <a:prstGeom prst="rect">
            <a:avLst/>
          </a:prstGeom>
          <a:noFill/>
        </p:spPr>
        <p:txBody>
          <a:bodyPr wrap="square" rtlCol="0">
            <a:spAutoFit/>
          </a:bodyPr>
          <a:lstStyle/>
          <a:p>
            <a:pPr marL="285750" indent="-285750">
              <a:buFont typeface="Arial" panose="020B0604020202020204" pitchFamily="34" charset="0"/>
              <a:buChar char="•"/>
            </a:pPr>
            <a:r>
              <a:rPr lang="pt-BR" dirty="0"/>
              <a:t>Experiência do cliente</a:t>
            </a:r>
          </a:p>
          <a:p>
            <a:pPr marL="285750" indent="-285750">
              <a:buFont typeface="Arial" panose="020B0604020202020204" pitchFamily="34" charset="0"/>
              <a:buChar char="•"/>
            </a:pPr>
            <a:r>
              <a:rPr lang="pt-BR" i="1" dirty="0" err="1"/>
              <a:t>Onboarding</a:t>
            </a:r>
            <a:r>
              <a:rPr lang="pt-BR" dirty="0"/>
              <a:t> de clientes</a:t>
            </a:r>
          </a:p>
          <a:p>
            <a:pPr marL="285750" indent="-285750">
              <a:buFont typeface="Arial" panose="020B0604020202020204" pitchFamily="34" charset="0"/>
              <a:buChar char="•"/>
            </a:pPr>
            <a:r>
              <a:rPr lang="pt-BR" dirty="0"/>
              <a:t>Detecção e prevenção de fraudes</a:t>
            </a:r>
          </a:p>
          <a:p>
            <a:pPr marL="285750" indent="-285750">
              <a:buFont typeface="Arial" panose="020B0604020202020204" pitchFamily="34" charset="0"/>
              <a:buChar char="•"/>
            </a:pPr>
            <a:r>
              <a:rPr lang="pt-BR" dirty="0"/>
              <a:t>Gerenciamento de Portfólio de clientes</a:t>
            </a:r>
          </a:p>
          <a:p>
            <a:pPr marL="285750" indent="-285750">
              <a:buFont typeface="Arial" panose="020B0604020202020204" pitchFamily="34" charset="0"/>
              <a:buChar char="•"/>
            </a:pPr>
            <a:r>
              <a:rPr lang="pt-BR" dirty="0"/>
              <a:t>Avaliação e Gestão de Risco de Crédito</a:t>
            </a:r>
          </a:p>
          <a:p>
            <a:pPr marL="285750" indent="-285750">
              <a:buFont typeface="Arial" panose="020B0604020202020204" pitchFamily="34" charset="0"/>
              <a:buChar char="•"/>
            </a:pPr>
            <a:r>
              <a:rPr lang="pt-BR" dirty="0"/>
              <a:t>E muito mais....</a:t>
            </a:r>
          </a:p>
        </p:txBody>
      </p:sp>
      <p:sp>
        <p:nvSpPr>
          <p:cNvPr id="3" name="CaixaDeTexto 2">
            <a:extLst>
              <a:ext uri="{FF2B5EF4-FFF2-40B4-BE49-F238E27FC236}">
                <a16:creationId xmlns:a16="http://schemas.microsoft.com/office/drawing/2014/main" id="{3B4F6092-9210-09C4-2C52-B153B5E0926E}"/>
              </a:ext>
            </a:extLst>
          </p:cNvPr>
          <p:cNvSpPr txBox="1"/>
          <p:nvPr/>
        </p:nvSpPr>
        <p:spPr>
          <a:xfrm>
            <a:off x="609597" y="3678781"/>
            <a:ext cx="7333131" cy="646331"/>
          </a:xfrm>
          <a:prstGeom prst="rect">
            <a:avLst/>
          </a:prstGeom>
          <a:noFill/>
        </p:spPr>
        <p:txBody>
          <a:bodyPr wrap="square" rtlCol="0">
            <a:spAutoFit/>
          </a:bodyPr>
          <a:lstStyle/>
          <a:p>
            <a:r>
              <a:rPr lang="pt-BR" b="1" dirty="0"/>
              <a:t>Marketing e Varejo</a:t>
            </a:r>
          </a:p>
          <a:p>
            <a:endParaRPr lang="pt-BR" b="1" dirty="0"/>
          </a:p>
        </p:txBody>
      </p:sp>
      <p:sp>
        <p:nvSpPr>
          <p:cNvPr id="5" name="CaixaDeTexto 4">
            <a:extLst>
              <a:ext uri="{FF2B5EF4-FFF2-40B4-BE49-F238E27FC236}">
                <a16:creationId xmlns:a16="http://schemas.microsoft.com/office/drawing/2014/main" id="{2DF380F8-7719-7BAA-5F3A-A6C0BA856EA5}"/>
              </a:ext>
            </a:extLst>
          </p:cNvPr>
          <p:cNvSpPr txBox="1"/>
          <p:nvPr/>
        </p:nvSpPr>
        <p:spPr>
          <a:xfrm>
            <a:off x="609597" y="4146243"/>
            <a:ext cx="4639060" cy="1754326"/>
          </a:xfrm>
          <a:prstGeom prst="rect">
            <a:avLst/>
          </a:prstGeom>
          <a:noFill/>
        </p:spPr>
        <p:txBody>
          <a:bodyPr wrap="square" rtlCol="0">
            <a:spAutoFit/>
          </a:bodyPr>
          <a:lstStyle/>
          <a:p>
            <a:pPr marL="285750" indent="-285750">
              <a:buFont typeface="Arial" panose="020B0604020202020204" pitchFamily="34" charset="0"/>
              <a:buChar char="•"/>
            </a:pPr>
            <a:r>
              <a:rPr lang="pt-BR" dirty="0"/>
              <a:t>Segmentação de campanhas</a:t>
            </a:r>
          </a:p>
          <a:p>
            <a:pPr marL="285750" indent="-285750">
              <a:buFont typeface="Arial" panose="020B0604020202020204" pitchFamily="34" charset="0"/>
              <a:buChar char="•"/>
            </a:pPr>
            <a:r>
              <a:rPr lang="pt-BR" dirty="0"/>
              <a:t>Recomendação de produtos</a:t>
            </a:r>
          </a:p>
          <a:p>
            <a:pPr marL="285750" indent="-285750">
              <a:buFont typeface="Arial" panose="020B0604020202020204" pitchFamily="34" charset="0"/>
              <a:buChar char="•"/>
            </a:pPr>
            <a:r>
              <a:rPr lang="pt-BR" dirty="0"/>
              <a:t>Análise de perfil de cliente</a:t>
            </a:r>
          </a:p>
          <a:p>
            <a:pPr marL="285750" indent="-285750">
              <a:buFont typeface="Arial" panose="020B0604020202020204" pitchFamily="34" charset="0"/>
              <a:buChar char="•"/>
            </a:pPr>
            <a:r>
              <a:rPr lang="pt-BR" dirty="0"/>
              <a:t>Previsão de </a:t>
            </a:r>
            <a:r>
              <a:rPr lang="pt-BR" i="1" dirty="0" err="1"/>
              <a:t>Churn</a:t>
            </a:r>
            <a:r>
              <a:rPr lang="pt-BR" i="1" dirty="0"/>
              <a:t> de </a:t>
            </a:r>
            <a:r>
              <a:rPr lang="pt-BR" dirty="0"/>
              <a:t>clientes</a:t>
            </a:r>
          </a:p>
          <a:p>
            <a:pPr marL="285750" indent="-285750">
              <a:buFont typeface="Arial" panose="020B0604020202020204" pitchFamily="34" charset="0"/>
              <a:buChar char="•"/>
            </a:pPr>
            <a:r>
              <a:rPr lang="pt-BR" dirty="0"/>
              <a:t>Análise de sentimento – Produtos, Postagens, avaliações, etc.</a:t>
            </a:r>
          </a:p>
        </p:txBody>
      </p:sp>
      <p:sp>
        <p:nvSpPr>
          <p:cNvPr id="6" name="CaixaDeTexto 5">
            <a:extLst>
              <a:ext uri="{FF2B5EF4-FFF2-40B4-BE49-F238E27FC236}">
                <a16:creationId xmlns:a16="http://schemas.microsoft.com/office/drawing/2014/main" id="{ABFA414E-C7F8-3956-3F7C-7A2FCC2F959D}"/>
              </a:ext>
            </a:extLst>
          </p:cNvPr>
          <p:cNvSpPr txBox="1"/>
          <p:nvPr/>
        </p:nvSpPr>
        <p:spPr>
          <a:xfrm>
            <a:off x="5942881" y="2801617"/>
            <a:ext cx="7333131" cy="646331"/>
          </a:xfrm>
          <a:prstGeom prst="rect">
            <a:avLst/>
          </a:prstGeom>
          <a:noFill/>
        </p:spPr>
        <p:txBody>
          <a:bodyPr wrap="square" rtlCol="0">
            <a:spAutoFit/>
          </a:bodyPr>
          <a:lstStyle/>
          <a:p>
            <a:r>
              <a:rPr lang="pt-BR" b="1" dirty="0"/>
              <a:t>Entretenimento e Mídia</a:t>
            </a:r>
          </a:p>
          <a:p>
            <a:endParaRPr lang="pt-BR" b="1" dirty="0"/>
          </a:p>
        </p:txBody>
      </p:sp>
      <p:sp>
        <p:nvSpPr>
          <p:cNvPr id="7" name="CaixaDeTexto 6">
            <a:extLst>
              <a:ext uri="{FF2B5EF4-FFF2-40B4-BE49-F238E27FC236}">
                <a16:creationId xmlns:a16="http://schemas.microsoft.com/office/drawing/2014/main" id="{DD1AFAFB-C47C-5DEE-23A1-71FF5C3937F8}"/>
              </a:ext>
            </a:extLst>
          </p:cNvPr>
          <p:cNvSpPr txBox="1"/>
          <p:nvPr/>
        </p:nvSpPr>
        <p:spPr>
          <a:xfrm>
            <a:off x="5942880" y="3269079"/>
            <a:ext cx="7333131" cy="646331"/>
          </a:xfrm>
          <a:prstGeom prst="rect">
            <a:avLst/>
          </a:prstGeom>
          <a:noFill/>
        </p:spPr>
        <p:txBody>
          <a:bodyPr wrap="square" rtlCol="0">
            <a:spAutoFit/>
          </a:bodyPr>
          <a:lstStyle/>
          <a:p>
            <a:pPr marL="285750" indent="-285750">
              <a:buFont typeface="Arial" panose="020B0604020202020204" pitchFamily="34" charset="0"/>
              <a:buChar char="•"/>
            </a:pPr>
            <a:r>
              <a:rPr lang="pt-BR" dirty="0"/>
              <a:t>Recomendação de Mídia</a:t>
            </a:r>
          </a:p>
          <a:p>
            <a:pPr marL="285750" indent="-285750">
              <a:buFont typeface="Arial" panose="020B0604020202020204" pitchFamily="34" charset="0"/>
              <a:buChar char="•"/>
            </a:pPr>
            <a:r>
              <a:rPr lang="pt-BR" dirty="0"/>
              <a:t>Geração de conteúdo e IA criativa</a:t>
            </a:r>
          </a:p>
        </p:txBody>
      </p:sp>
    </p:spTree>
    <p:extLst>
      <p:ext uri="{BB962C8B-B14F-4D97-AF65-F5344CB8AC3E}">
        <p14:creationId xmlns:p14="http://schemas.microsoft.com/office/powerpoint/2010/main" val="152398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3" grpId="0"/>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E9A49-5633-B483-6834-84A721C5596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6393626-D62B-2853-D83A-4C919CD0A403}"/>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Processo de ML</a:t>
            </a:r>
          </a:p>
        </p:txBody>
      </p:sp>
      <p:graphicFrame>
        <p:nvGraphicFramePr>
          <p:cNvPr id="24" name="Diagrama 23">
            <a:extLst>
              <a:ext uri="{FF2B5EF4-FFF2-40B4-BE49-F238E27FC236}">
                <a16:creationId xmlns:a16="http://schemas.microsoft.com/office/drawing/2014/main" id="{ABCEF71A-2DC5-9C18-D0A0-D7FE69CC4809}"/>
              </a:ext>
            </a:extLst>
          </p:cNvPr>
          <p:cNvGraphicFramePr/>
          <p:nvPr>
            <p:extLst>
              <p:ext uri="{D42A27DB-BD31-4B8C-83A1-F6EECF244321}">
                <p14:modId xmlns:p14="http://schemas.microsoft.com/office/powerpoint/2010/main" val="2196020690"/>
              </p:ext>
            </p:extLst>
          </p:nvPr>
        </p:nvGraphicFramePr>
        <p:xfrm>
          <a:off x="609598" y="1399739"/>
          <a:ext cx="10766614" cy="405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tângulo: Canto Dobrado 2">
            <a:extLst>
              <a:ext uri="{FF2B5EF4-FFF2-40B4-BE49-F238E27FC236}">
                <a16:creationId xmlns:a16="http://schemas.microsoft.com/office/drawing/2014/main" id="{B4C16DAD-7231-4EE1-4229-93DDB95FB6EA}"/>
              </a:ext>
            </a:extLst>
          </p:cNvPr>
          <p:cNvSpPr/>
          <p:nvPr/>
        </p:nvSpPr>
        <p:spPr>
          <a:xfrm rot="20618389">
            <a:off x="4339870" y="4751150"/>
            <a:ext cx="1880684" cy="1554168"/>
          </a:xfrm>
          <a:prstGeom prst="foldedCorner">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Prático:</a:t>
            </a:r>
          </a:p>
          <a:p>
            <a:pPr algn="ctr"/>
            <a:r>
              <a:rPr lang="pt-BR" sz="1600" dirty="0">
                <a:solidFill>
                  <a:sysClr val="windowText" lastClr="000000"/>
                </a:solidFill>
              </a:rPr>
              <a:t>ex01 - Processo ML pratica</a:t>
            </a:r>
          </a:p>
        </p:txBody>
      </p:sp>
    </p:spTree>
    <p:extLst>
      <p:ext uri="{BB962C8B-B14F-4D97-AF65-F5344CB8AC3E}">
        <p14:creationId xmlns:p14="http://schemas.microsoft.com/office/powerpoint/2010/main" val="35602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A07AF-78A9-A7C2-B600-04E4B348916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943200-9504-A730-4CE8-3A18DF3D70E6}"/>
              </a:ext>
            </a:extLst>
          </p:cNvPr>
          <p:cNvSpPr>
            <a:spLocks noGrp="1"/>
          </p:cNvSpPr>
          <p:nvPr>
            <p:ph type="ctrTitle"/>
          </p:nvPr>
        </p:nvSpPr>
        <p:spPr>
          <a:xfrm>
            <a:off x="1737359" y="3131676"/>
            <a:ext cx="8717282" cy="594648"/>
          </a:xfrm>
        </p:spPr>
        <p:txBody>
          <a:bodyPr anchor="ctr">
            <a:normAutofit fontScale="90000"/>
          </a:bodyPr>
          <a:lstStyle/>
          <a:p>
            <a:r>
              <a:rPr lang="pt-BR" sz="5400" dirty="0">
                <a:latin typeface="Source Sans Pro" panose="020B0503030403020204" pitchFamily="34" charset="0"/>
                <a:ea typeface="Source Sans Pro" panose="020B0503030403020204" pitchFamily="34" charset="0"/>
              </a:rPr>
              <a:t>Machine Learning  </a:t>
            </a:r>
            <a:br>
              <a:rPr lang="pt-BR" sz="5400"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Algoritmos principais </a:t>
            </a:r>
            <a:endParaRPr lang="pt-BR" sz="5400" dirty="0">
              <a:solidFill>
                <a:srgbClr val="132537"/>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821263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145ab52-259c-4819-9c13-af944c001b30" xsi:nil="true"/>
    <lcf76f155ced4ddcb4097134ff3c332f xmlns="50802e7b-5799-48a1-8803-d805f9d3c64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AD43A4D7D4F5498E1CFA22242F2C2B" ma:contentTypeVersion="11" ma:contentTypeDescription="Create a new document." ma:contentTypeScope="" ma:versionID="b28932e2e11b3bfb8e3a2740bc342cdd">
  <xsd:schema xmlns:xsd="http://www.w3.org/2001/XMLSchema" xmlns:xs="http://www.w3.org/2001/XMLSchema" xmlns:p="http://schemas.microsoft.com/office/2006/metadata/properties" xmlns:ns2="50802e7b-5799-48a1-8803-d805f9d3c645" xmlns:ns3="a145ab52-259c-4819-9c13-af944c001b30" targetNamespace="http://schemas.microsoft.com/office/2006/metadata/properties" ma:root="true" ma:fieldsID="1547f55faa0e0ba1bc7f42bff32a4472" ns2:_="" ns3:_="">
    <xsd:import namespace="50802e7b-5799-48a1-8803-d805f9d3c645"/>
    <xsd:import namespace="a145ab52-259c-4819-9c13-af944c001b3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802e7b-5799-48a1-8803-d805f9d3c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b3b777b-896f-409f-8946-af8826f7aa2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45ab52-259c-4819-9c13-af944c001b3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a99b594-9d33-4aec-b30f-101d2754e9d1}" ma:internalName="TaxCatchAll" ma:showField="CatchAllData" ma:web="a145ab52-259c-4819-9c13-af944c001b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C8018E-B5EF-4790-939B-53FD0547EC30}">
  <ds:schemaRefs>
    <ds:schemaRef ds:uri="http://schemas.microsoft.com/sharepoint/v3/contenttype/forms"/>
  </ds:schemaRefs>
</ds:datastoreItem>
</file>

<file path=customXml/itemProps2.xml><?xml version="1.0" encoding="utf-8"?>
<ds:datastoreItem xmlns:ds="http://schemas.openxmlformats.org/officeDocument/2006/customXml" ds:itemID="{C0B99081-C8BE-42F4-8528-6C5BD2A8688D}">
  <ds:schemaRefs>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 ds:uri="http://purl.org/dc/terms/"/>
    <ds:schemaRef ds:uri="http://schemas.microsoft.com/office/2006/documentManagement/types"/>
    <ds:schemaRef ds:uri="http://schemas.openxmlformats.org/package/2006/metadata/core-properties"/>
    <ds:schemaRef ds:uri="a145ab52-259c-4819-9c13-af944c001b30"/>
    <ds:schemaRef ds:uri="50802e7b-5799-48a1-8803-d805f9d3c645"/>
  </ds:schemaRefs>
</ds:datastoreItem>
</file>

<file path=customXml/itemProps3.xml><?xml version="1.0" encoding="utf-8"?>
<ds:datastoreItem xmlns:ds="http://schemas.openxmlformats.org/officeDocument/2006/customXml" ds:itemID="{25F9CB73-5A31-4B75-8E66-60070D0098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802e7b-5799-48a1-8803-d805f9d3c645"/>
    <ds:schemaRef ds:uri="a145ab52-259c-4819-9c13-af944c001b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36113</TotalTime>
  <Words>1835</Words>
  <Application>Microsoft Office PowerPoint</Application>
  <PresentationFormat>Widescreen</PresentationFormat>
  <Paragraphs>248</Paragraphs>
  <Slides>30</Slides>
  <Notes>1</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30</vt:i4>
      </vt:variant>
    </vt:vector>
  </HeadingPairs>
  <TitlesOfParts>
    <vt:vector size="37" baseType="lpstr">
      <vt:lpstr>Aptos</vt:lpstr>
      <vt:lpstr>Aptos Display</vt:lpstr>
      <vt:lpstr>Arial</vt:lpstr>
      <vt:lpstr>Segoe UI</vt:lpstr>
      <vt:lpstr>Source Sans Pro</vt:lpstr>
      <vt:lpstr>Wingdings</vt:lpstr>
      <vt:lpstr>Tema do Office</vt:lpstr>
      <vt:lpstr>Machine Learning  </vt:lpstr>
      <vt:lpstr>Apresentação</vt:lpstr>
      <vt:lpstr>Machine Learning   Conceitos Fundamentais</vt:lpstr>
      <vt:lpstr>Machine Learning – Introdução</vt:lpstr>
      <vt:lpstr>Machine Learning – Conceito de aprendizagem</vt:lpstr>
      <vt:lpstr>Machine Learning – Tipos de aprendizado</vt:lpstr>
      <vt:lpstr>Machine Learning – Principais áreas de aplicação de ML</vt:lpstr>
      <vt:lpstr>Machine Learning – Processo de ML</vt:lpstr>
      <vt:lpstr>Machine Learning   Algoritmos principais </vt:lpstr>
      <vt:lpstr>Machine Learning – Principais Algoritmos</vt:lpstr>
      <vt:lpstr>Machine Learning – Principais Algoritmos</vt:lpstr>
      <vt:lpstr>Machine Learning – Principais Algoritmos</vt:lpstr>
      <vt:lpstr>Machine Learning – Principais Algoritmos</vt:lpstr>
      <vt:lpstr>Machine Learning – Principais Algoritmos</vt:lpstr>
      <vt:lpstr>Machine Learning – Principais áreas de aplicação de ML</vt:lpstr>
      <vt:lpstr>Machine Learning – Principais Algoritmos</vt:lpstr>
      <vt:lpstr>Machine Learning   Desafios e Limitações</vt:lpstr>
      <vt:lpstr>Machine Learning – Desafios e limitações</vt:lpstr>
      <vt:lpstr>Machine Learning – Desafios e limitações</vt:lpstr>
      <vt:lpstr>Machine Learning – Desafios e limitações</vt:lpstr>
      <vt:lpstr>Machine Learning – Desafios e limitações</vt:lpstr>
      <vt:lpstr>Machine Learning – Desafios e limitações</vt:lpstr>
      <vt:lpstr>Machine Learning   Ferramentas e Framworks</vt:lpstr>
      <vt:lpstr>Machine Learning – Ferramentas e Frameworks</vt:lpstr>
      <vt:lpstr>Machine Learning – Ferramentas e Frameworks</vt:lpstr>
      <vt:lpstr>Machine Learning – Ferramentas e Frameworks</vt:lpstr>
      <vt:lpstr>Machine Learning – Ferramentas e Frameworks</vt:lpstr>
      <vt:lpstr>Machine Learning   Onde estamos usando IA e ML na Alumisoft</vt:lpstr>
      <vt:lpstr>Machine Learning – Oportunidades de carreira e dicas para iniciantes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Estevan Vieira - Alumisoft</dc:creator>
  <cp:lastModifiedBy>Juliano Ferreira</cp:lastModifiedBy>
  <cp:revision>55</cp:revision>
  <dcterms:created xsi:type="dcterms:W3CDTF">2022-11-30T13:47:42Z</dcterms:created>
  <dcterms:modified xsi:type="dcterms:W3CDTF">2024-12-05T17:41:14Z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0x010100E3AD43A4D7D4F5498E1CFA22242F2C2B</vt:lpwstr>
  </property>
</Properties>
</file>